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heme/themeOverride1.xml" ContentType="application/vnd.openxmlformats-officedocument.themeOverride+xml"/>
  <Override PartName="/ppt/tags/tag12.xml" ContentType="application/vnd.openxmlformats-officedocument.presentationml.tags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ags/tag35.xml" ContentType="application/vnd.openxmlformats-officedocument.presentationml.tags+xml"/>
  <Override PartName="/ppt/theme/themeOverride8.xml" ContentType="application/vnd.openxmlformats-officedocument.themeOverride+xml"/>
  <Override PartName="/ppt/tags/tag36.xml" ContentType="application/vnd.openxmlformats-officedocument.presentationml.tags+xml"/>
  <Override PartName="/ppt/theme/themeOverride9.xml" ContentType="application/vnd.openxmlformats-officedocument.themeOverride+xml"/>
  <Override PartName="/ppt/theme/themeOverride10.xml" ContentType="application/vnd.openxmlformats-officedocument.themeOverride+xml"/>
  <Override PartName="/ppt/tags/tag37.xml" ContentType="application/vnd.openxmlformats-officedocument.presentationml.tags+xml"/>
  <Override PartName="/ppt/theme/themeOverride11.xml" ContentType="application/vnd.openxmlformats-officedocument.themeOverride+xml"/>
  <Override PartName="/ppt/tags/tag38.xml" ContentType="application/vnd.openxmlformats-officedocument.presentationml.tags+xml"/>
  <Override PartName="/ppt/theme/themeOverride12.xml" ContentType="application/vnd.openxmlformats-officedocument.themeOverride+xml"/>
  <Override PartName="/ppt/tags/tag39.xml" ContentType="application/vnd.openxmlformats-officedocument.presentationml.tags+xml"/>
  <Override PartName="/ppt/theme/themeOverride13.xml" ContentType="application/vnd.openxmlformats-officedocument.themeOverride+xml"/>
  <Override PartName="/ppt/tags/tag40.xml" ContentType="application/vnd.openxmlformats-officedocument.presentationml.tags+xml"/>
  <Override PartName="/ppt/theme/themeOverride14.xml" ContentType="application/vnd.openxmlformats-officedocument.themeOverride+xml"/>
  <Override PartName="/ppt/tags/tag41.xml" ContentType="application/vnd.openxmlformats-officedocument.presentationml.tags+xml"/>
  <Override PartName="/ppt/theme/themeOverride15.xml" ContentType="application/vnd.openxmlformats-officedocument.themeOverride+xml"/>
  <Override PartName="/ppt/tags/tag42.xml" ContentType="application/vnd.openxmlformats-officedocument.presentationml.tags+xml"/>
  <Override PartName="/ppt/theme/themeOverride16.xml" ContentType="application/vnd.openxmlformats-officedocument.themeOverride+xml"/>
  <Override PartName="/ppt/theme/themeOverride17.xml" ContentType="application/vnd.openxmlformats-officedocument.themeOverride+xml"/>
  <Override PartName="/ppt/theme/themeOverride18.xml" ContentType="application/vnd.openxmlformats-officedocument.themeOverride+xml"/>
  <Override PartName="/ppt/theme/themeOverride19.xml" ContentType="application/vnd.openxmlformats-officedocument.themeOverride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heme/themeOverride20.xml" ContentType="application/vnd.openxmlformats-officedocument.themeOverride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heme/themeOverride21.xml" ContentType="application/vnd.openxmlformats-officedocument.themeOverride+xml"/>
  <Override PartName="/ppt/theme/themeOverride22.xml" ContentType="application/vnd.openxmlformats-officedocument.themeOverride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1"/>
  </p:notesMasterIdLst>
  <p:sldIdLst>
    <p:sldId id="256" r:id="rId2"/>
    <p:sldId id="257" r:id="rId3"/>
    <p:sldId id="258" r:id="rId4"/>
    <p:sldId id="332" r:id="rId5"/>
    <p:sldId id="261" r:id="rId6"/>
    <p:sldId id="262" r:id="rId7"/>
    <p:sldId id="263" r:id="rId8"/>
    <p:sldId id="265" r:id="rId9"/>
    <p:sldId id="267" r:id="rId10"/>
    <p:sldId id="334" r:id="rId11"/>
    <p:sldId id="268" r:id="rId12"/>
    <p:sldId id="306" r:id="rId13"/>
    <p:sldId id="278" r:id="rId14"/>
    <p:sldId id="380" r:id="rId15"/>
    <p:sldId id="381" r:id="rId16"/>
    <p:sldId id="291" r:id="rId17"/>
    <p:sldId id="292" r:id="rId18"/>
    <p:sldId id="269" r:id="rId19"/>
    <p:sldId id="335" r:id="rId20"/>
    <p:sldId id="270" r:id="rId21"/>
    <p:sldId id="337" r:id="rId22"/>
    <p:sldId id="271" r:id="rId23"/>
    <p:sldId id="442" r:id="rId24"/>
    <p:sldId id="443" r:id="rId25"/>
    <p:sldId id="444" r:id="rId26"/>
    <p:sldId id="445" r:id="rId27"/>
    <p:sldId id="411" r:id="rId28"/>
    <p:sldId id="301" r:id="rId29"/>
    <p:sldId id="302" r:id="rId30"/>
    <p:sldId id="303" r:id="rId31"/>
    <p:sldId id="404" r:id="rId32"/>
    <p:sldId id="405" r:id="rId33"/>
    <p:sldId id="406" r:id="rId34"/>
    <p:sldId id="407" r:id="rId35"/>
    <p:sldId id="408" r:id="rId36"/>
    <p:sldId id="409" r:id="rId37"/>
    <p:sldId id="410" r:id="rId38"/>
    <p:sldId id="439" r:id="rId39"/>
    <p:sldId id="440" r:id="rId40"/>
    <p:sldId id="441" r:id="rId41"/>
    <p:sldId id="446" r:id="rId42"/>
    <p:sldId id="274" r:id="rId43"/>
    <p:sldId id="304" r:id="rId44"/>
    <p:sldId id="275" r:id="rId45"/>
    <p:sldId id="412" r:id="rId46"/>
    <p:sldId id="375" r:id="rId47"/>
    <p:sldId id="378" r:id="rId48"/>
    <p:sldId id="437" r:id="rId49"/>
    <p:sldId id="438" r:id="rId50"/>
  </p:sldIdLst>
  <p:sldSz cx="12192000" cy="6858000"/>
  <p:notesSz cx="6858000" cy="9144000"/>
  <p:custDataLst>
    <p:tags r:id="rId5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719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65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2023/11/8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359FCB-43CD-4568-9A09-79ABE9DCC333}" type="slidenum">
              <a:rPr lang="zh-TW" altLang="en-US" smtClean="0"/>
              <a:t>7</a:t>
            </a:fld>
            <a:endParaRPr lang="zh-TW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2023/11/8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2023/11/8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2023/11/8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2023/11/8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2023/11/8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2023/11/8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2023/11/8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2023/11/8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2023/11/8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2023/11/8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2023/11/8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2023/11/8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tags" Target="../tags/tag4.xml"/><Relationship Id="rId7" Type="http://schemas.openxmlformats.org/officeDocument/2006/relationships/image" Target="../media/image4.pn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1.jpe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tags" Target="../tags/tag8.xml"/><Relationship Id="rId7" Type="http://schemas.openxmlformats.org/officeDocument/2006/relationships/image" Target="../media/image6.jpeg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image" Target="../media/image5.jpeg"/><Relationship Id="rId5" Type="http://schemas.openxmlformats.org/officeDocument/2006/relationships/image" Target="../media/image1.jpe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tags" Target="../tags/tag11.xml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6" Type="http://schemas.openxmlformats.org/officeDocument/2006/relationships/image" Target="../media/image5.jpeg"/><Relationship Id="rId5" Type="http://schemas.openxmlformats.org/officeDocument/2006/relationships/image" Target="../media/image1.jpeg"/><Relationship Id="rId4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2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5.jpeg"/><Relationship Id="rId4" Type="http://schemas.openxmlformats.org/officeDocument/2006/relationships/image" Target="../media/image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Relationship Id="rId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tags" Target="../tags/tag20.xml"/><Relationship Id="rId13" Type="http://schemas.openxmlformats.org/officeDocument/2006/relationships/tags" Target="../tags/tag25.xml"/><Relationship Id="rId18" Type="http://schemas.openxmlformats.org/officeDocument/2006/relationships/slideLayout" Target="../slideLayouts/slideLayout2.xml"/><Relationship Id="rId3" Type="http://schemas.openxmlformats.org/officeDocument/2006/relationships/tags" Target="../tags/tag15.xml"/><Relationship Id="rId21" Type="http://schemas.openxmlformats.org/officeDocument/2006/relationships/image" Target="../media/image12.png"/><Relationship Id="rId7" Type="http://schemas.openxmlformats.org/officeDocument/2006/relationships/tags" Target="../tags/tag19.xml"/><Relationship Id="rId12" Type="http://schemas.openxmlformats.org/officeDocument/2006/relationships/tags" Target="../tags/tag24.xml"/><Relationship Id="rId17" Type="http://schemas.openxmlformats.org/officeDocument/2006/relationships/tags" Target="../tags/tag29.xml"/><Relationship Id="rId2" Type="http://schemas.openxmlformats.org/officeDocument/2006/relationships/tags" Target="../tags/tag14.xml"/><Relationship Id="rId16" Type="http://schemas.openxmlformats.org/officeDocument/2006/relationships/tags" Target="../tags/tag28.xml"/><Relationship Id="rId20" Type="http://schemas.openxmlformats.org/officeDocument/2006/relationships/image" Target="../media/image11.jpeg"/><Relationship Id="rId1" Type="http://schemas.openxmlformats.org/officeDocument/2006/relationships/tags" Target="../tags/tag13.xml"/><Relationship Id="rId6" Type="http://schemas.openxmlformats.org/officeDocument/2006/relationships/tags" Target="../tags/tag18.xml"/><Relationship Id="rId11" Type="http://schemas.openxmlformats.org/officeDocument/2006/relationships/tags" Target="../tags/tag23.xml"/><Relationship Id="rId5" Type="http://schemas.openxmlformats.org/officeDocument/2006/relationships/tags" Target="../tags/tag17.xml"/><Relationship Id="rId15" Type="http://schemas.openxmlformats.org/officeDocument/2006/relationships/tags" Target="../tags/tag27.xml"/><Relationship Id="rId10" Type="http://schemas.openxmlformats.org/officeDocument/2006/relationships/tags" Target="../tags/tag22.xml"/><Relationship Id="rId19" Type="http://schemas.openxmlformats.org/officeDocument/2006/relationships/image" Target="../media/image1.jpeg"/><Relationship Id="rId4" Type="http://schemas.openxmlformats.org/officeDocument/2006/relationships/tags" Target="../tags/tag16.xml"/><Relationship Id="rId9" Type="http://schemas.openxmlformats.org/officeDocument/2006/relationships/tags" Target="../tags/tag21.xml"/><Relationship Id="rId14" Type="http://schemas.openxmlformats.org/officeDocument/2006/relationships/tags" Target="../tags/tag2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tags" Target="../tags/tag32.xml"/><Relationship Id="rId7" Type="http://schemas.openxmlformats.org/officeDocument/2006/relationships/image" Target="../media/image1.jpeg"/><Relationship Id="rId2" Type="http://schemas.openxmlformats.org/officeDocument/2006/relationships/tags" Target="../tags/tag31.xml"/><Relationship Id="rId1" Type="http://schemas.openxmlformats.org/officeDocument/2006/relationships/tags" Target="../tags/tag30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34.xml"/><Relationship Id="rId4" Type="http://schemas.openxmlformats.org/officeDocument/2006/relationships/tags" Target="../tags/tag33.xml"/><Relationship Id="rId9" Type="http://schemas.openxmlformats.org/officeDocument/2006/relationships/image" Target="../media/image13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.xml"/><Relationship Id="rId4" Type="http://schemas.openxmlformats.org/officeDocument/2006/relationships/image" Target="../media/image1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5.xml"/><Relationship Id="rId4" Type="http://schemas.openxmlformats.org/officeDocument/2006/relationships/image" Target="../media/image1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6.xml"/><Relationship Id="rId4" Type="http://schemas.openxmlformats.org/officeDocument/2006/relationships/image" Target="../media/image1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5.xml"/><Relationship Id="rId1" Type="http://schemas.openxmlformats.org/officeDocument/2006/relationships/themeOverride" Target="../theme/themeOverride7.xml"/><Relationship Id="rId4" Type="http://schemas.openxmlformats.org/officeDocument/2006/relationships/image" Target="../media/image1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6.xml"/><Relationship Id="rId4" Type="http://schemas.openxmlformats.org/officeDocument/2006/relationships/image" Target="../media/image19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9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7.xml"/><Relationship Id="rId1" Type="http://schemas.openxmlformats.org/officeDocument/2006/relationships/themeOverride" Target="../theme/themeOverride10.xml"/><Relationship Id="rId5" Type="http://schemas.openxmlformats.org/officeDocument/2006/relationships/image" Target="../media/image20.png"/><Relationship Id="rId4" Type="http://schemas.openxmlformats.org/officeDocument/2006/relationships/image" Target="../media/image1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8.xml"/><Relationship Id="rId1" Type="http://schemas.openxmlformats.org/officeDocument/2006/relationships/themeOverride" Target="../theme/themeOverride11.xml"/><Relationship Id="rId5" Type="http://schemas.openxmlformats.org/officeDocument/2006/relationships/image" Target="../media/image21.png"/><Relationship Id="rId4" Type="http://schemas.openxmlformats.org/officeDocument/2006/relationships/image" Target="../media/image1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9.xml"/><Relationship Id="rId1" Type="http://schemas.openxmlformats.org/officeDocument/2006/relationships/themeOverride" Target="../theme/themeOverride12.xml"/><Relationship Id="rId5" Type="http://schemas.openxmlformats.org/officeDocument/2006/relationships/image" Target="../media/image22.png"/><Relationship Id="rId4" Type="http://schemas.openxmlformats.org/officeDocument/2006/relationships/image" Target="../media/image1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40.xml"/><Relationship Id="rId1" Type="http://schemas.openxmlformats.org/officeDocument/2006/relationships/themeOverride" Target="../theme/themeOverride13.xml"/><Relationship Id="rId5" Type="http://schemas.openxmlformats.org/officeDocument/2006/relationships/image" Target="../media/image23.png"/><Relationship Id="rId4" Type="http://schemas.openxmlformats.org/officeDocument/2006/relationships/image" Target="../media/image1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41.xml"/><Relationship Id="rId1" Type="http://schemas.openxmlformats.org/officeDocument/2006/relationships/themeOverride" Target="../theme/themeOverride14.xml"/><Relationship Id="rId5" Type="http://schemas.openxmlformats.org/officeDocument/2006/relationships/image" Target="../media/image24.png"/><Relationship Id="rId4" Type="http://schemas.openxmlformats.org/officeDocument/2006/relationships/image" Target="../media/image1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42.xml"/><Relationship Id="rId1" Type="http://schemas.openxmlformats.org/officeDocument/2006/relationships/themeOverride" Target="../theme/themeOverride15.xml"/><Relationship Id="rId5" Type="http://schemas.openxmlformats.org/officeDocument/2006/relationships/image" Target="../media/image25.png"/><Relationship Id="rId4" Type="http://schemas.openxmlformats.org/officeDocument/2006/relationships/image" Target="../media/image1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6.xml"/><Relationship Id="rId4" Type="http://schemas.openxmlformats.org/officeDocument/2006/relationships/image" Target="../media/image26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7.xml"/><Relationship Id="rId4" Type="http://schemas.openxmlformats.org/officeDocument/2006/relationships/image" Target="../media/image27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8.xml"/><Relationship Id="rId4" Type="http://schemas.openxmlformats.org/officeDocument/2006/relationships/image" Target="../media/image28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43.xml"/><Relationship Id="rId1" Type="http://schemas.openxmlformats.org/officeDocument/2006/relationships/themeOverride" Target="../theme/themeOverride19.xml"/><Relationship Id="rId4" Type="http://schemas.openxmlformats.org/officeDocument/2006/relationships/image" Target="../media/image1.jpe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tags" Target="../tags/tag46.xml"/><Relationship Id="rId7" Type="http://schemas.openxmlformats.org/officeDocument/2006/relationships/image" Target="../media/image1.jpeg"/><Relationship Id="rId2" Type="http://schemas.openxmlformats.org/officeDocument/2006/relationships/tags" Target="../tags/tag45.xml"/><Relationship Id="rId1" Type="http://schemas.openxmlformats.org/officeDocument/2006/relationships/tags" Target="../tags/tag44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48.xml"/><Relationship Id="rId4" Type="http://schemas.openxmlformats.org/officeDocument/2006/relationships/tags" Target="../tags/tag47.xml"/><Relationship Id="rId9" Type="http://schemas.openxmlformats.org/officeDocument/2006/relationships/image" Target="../media/image29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tags" Target="../tags/tag50.xml"/><Relationship Id="rId7" Type="http://schemas.openxmlformats.org/officeDocument/2006/relationships/image" Target="../media/image30.jpeg"/><Relationship Id="rId2" Type="http://schemas.openxmlformats.org/officeDocument/2006/relationships/tags" Target="../tags/tag49.xml"/><Relationship Id="rId1" Type="http://schemas.openxmlformats.org/officeDocument/2006/relationships/themeOverride" Target="../theme/themeOverride20.xml"/><Relationship Id="rId6" Type="http://schemas.openxmlformats.org/officeDocument/2006/relationships/image" Target="../media/image1.jpe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5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tags" Target="../tags/tag54.xml"/><Relationship Id="rId7" Type="http://schemas.openxmlformats.org/officeDocument/2006/relationships/image" Target="../media/image32.jpeg"/><Relationship Id="rId2" Type="http://schemas.openxmlformats.org/officeDocument/2006/relationships/tags" Target="../tags/tag53.xml"/><Relationship Id="rId1" Type="http://schemas.openxmlformats.org/officeDocument/2006/relationships/tags" Target="../tags/tag52.xml"/><Relationship Id="rId6" Type="http://schemas.openxmlformats.org/officeDocument/2006/relationships/image" Target="../media/image31.jpeg"/><Relationship Id="rId5" Type="http://schemas.openxmlformats.org/officeDocument/2006/relationships/image" Target="../media/image1.jpeg"/><Relationship Id="rId4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tags" Target="../tags/tag56.xml"/><Relationship Id="rId2" Type="http://schemas.openxmlformats.org/officeDocument/2006/relationships/tags" Target="../tags/tag55.xml"/><Relationship Id="rId1" Type="http://schemas.openxmlformats.org/officeDocument/2006/relationships/themeOverride" Target="../theme/themeOverride22.xml"/><Relationship Id="rId6" Type="http://schemas.openxmlformats.org/officeDocument/2006/relationships/image" Target="../media/image5.jpeg"/><Relationship Id="rId5" Type="http://schemas.openxmlformats.org/officeDocument/2006/relationships/image" Target="../media/image1.jpeg"/><Relationship Id="rId4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zh-CN" altLang="zh-CN" dirty="0"/>
              <a:t>岳阳城陵矶综合保税区年生产</a:t>
            </a:r>
            <a:r>
              <a:rPr lang="en-US" altLang="zh-CN" dirty="0"/>
              <a:t>1300</a:t>
            </a:r>
            <a:r>
              <a:rPr lang="zh-CN" altLang="en-US" dirty="0"/>
              <a:t>万台喷墨打印机项目生产区维修工程方案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CN" altLang="en-US" sz="2600"/>
              <a:t>项目汇总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491175"/>
            <a:ext cx="10515600" cy="4685788"/>
          </a:xfrm>
        </p:spPr>
        <p:txBody>
          <a:bodyPr>
            <a:normAutofit fontScale="57500" lnSpcReduction="20000"/>
          </a:bodyPr>
          <a:lstStyle/>
          <a:p>
            <a:r>
              <a:rPr lang="zh-CN" altLang="en-US" dirty="0"/>
              <a:t>1、消防水炮</a:t>
            </a:r>
          </a:p>
          <a:p>
            <a:r>
              <a:rPr lang="zh-CN" altLang="en-US" dirty="0"/>
              <a:t>2、应急照明</a:t>
            </a:r>
          </a:p>
          <a:p>
            <a:r>
              <a:rPr lang="zh-CN" altLang="en-US" dirty="0"/>
              <a:t>3、</a:t>
            </a:r>
            <a:r>
              <a:rPr lang="zh-CN" altLang="zh-CN" sz="2800" dirty="0"/>
              <a:t>水</a:t>
            </a:r>
            <a:r>
              <a:rPr lang="zh-CN" altLang="en-US" sz="2800" dirty="0"/>
              <a:t>箱外保温脱落</a:t>
            </a:r>
            <a:endParaRPr lang="zh-CN" altLang="en-US" dirty="0"/>
          </a:p>
          <a:p>
            <a:r>
              <a:rPr lang="zh-CN" altLang="en-US" dirty="0"/>
              <a:t>4、消防双电源其中一组电源短路跳闸</a:t>
            </a:r>
          </a:p>
          <a:p>
            <a:r>
              <a:rPr lang="zh-CN" altLang="en-US" dirty="0"/>
              <a:t>5、湿式报警阀信号开关</a:t>
            </a:r>
            <a:endParaRPr lang="en-US" altLang="zh-CN" dirty="0"/>
          </a:p>
          <a:p>
            <a:r>
              <a:rPr lang="en-US" altLang="zh-CN" dirty="0"/>
              <a:t>6</a:t>
            </a:r>
            <a:r>
              <a:rPr lang="zh-CN" altLang="en-US" dirty="0"/>
              <a:t>、扩音器</a:t>
            </a:r>
          </a:p>
          <a:p>
            <a:r>
              <a:rPr lang="en-US" altLang="zh-CN" dirty="0"/>
              <a:t>7</a:t>
            </a:r>
            <a:r>
              <a:rPr lang="zh-CN" altLang="en-US" dirty="0"/>
              <a:t>、玻璃</a:t>
            </a:r>
          </a:p>
          <a:p>
            <a:r>
              <a:rPr lang="en-US" altLang="zh-CN" dirty="0"/>
              <a:t>8</a:t>
            </a:r>
            <a:r>
              <a:rPr lang="zh-CN" altLang="en-US" dirty="0"/>
              <a:t>、钢结构除锈</a:t>
            </a:r>
          </a:p>
          <a:p>
            <a:r>
              <a:rPr lang="en-US" altLang="zh-CN" dirty="0"/>
              <a:t>9</a:t>
            </a:r>
            <a:r>
              <a:rPr lang="zh-CN" altLang="en-US" dirty="0"/>
              <a:t>、成型厂伸缩缝钢板</a:t>
            </a:r>
          </a:p>
          <a:p>
            <a:r>
              <a:rPr lang="en-US" altLang="zh-CN" dirty="0"/>
              <a:t>10</a:t>
            </a:r>
            <a:r>
              <a:rPr lang="zh-CN" altLang="en-US" dirty="0"/>
              <a:t>、成型厂地面分隔缝填缝磨损</a:t>
            </a:r>
          </a:p>
          <a:p>
            <a:r>
              <a:rPr lang="zh-CN" altLang="en-US" dirty="0"/>
              <a:t>1</a:t>
            </a:r>
            <a:r>
              <a:rPr lang="en-US" altLang="zh-CN" dirty="0"/>
              <a:t>1</a:t>
            </a:r>
            <a:r>
              <a:rPr lang="zh-CN" altLang="en-US" dirty="0"/>
              <a:t>、</a:t>
            </a:r>
            <a:r>
              <a:rPr lang="zh-CN" altLang="en-US" dirty="0">
                <a:sym typeface="+mn-ea"/>
              </a:rPr>
              <a:t>光电厂地面及钢板维修事项</a:t>
            </a:r>
            <a:endParaRPr lang="en-US" altLang="zh-CN" dirty="0"/>
          </a:p>
          <a:p>
            <a:r>
              <a:rPr lang="zh-CN" altLang="en-US" dirty="0"/>
              <a:t>1</a:t>
            </a:r>
            <a:r>
              <a:rPr lang="en-US" altLang="zh-CN" dirty="0"/>
              <a:t>2</a:t>
            </a:r>
            <a:r>
              <a:rPr lang="zh-CN" altLang="en-US" dirty="0"/>
              <a:t>、路灯不亮、人行道塌陷</a:t>
            </a:r>
          </a:p>
          <a:p>
            <a:r>
              <a:rPr lang="en-US" altLang="zh-CN" dirty="0"/>
              <a:t>13</a:t>
            </a:r>
            <a:r>
              <a:rPr lang="zh-CN" altLang="en-US" dirty="0"/>
              <a:t>、</a:t>
            </a:r>
            <a:r>
              <a:rPr lang="en-US" altLang="zh-CN" dirty="0">
                <a:sym typeface="+mn-ea"/>
              </a:rPr>
              <a:t>9</a:t>
            </a:r>
            <a:r>
              <a:rPr lang="zh-CN" altLang="en-US" dirty="0">
                <a:sym typeface="+mn-ea"/>
              </a:rPr>
              <a:t>栋下水管破裂</a:t>
            </a:r>
            <a:endParaRPr lang="en-US" altLang="zh-CN" dirty="0"/>
          </a:p>
          <a:p>
            <a:r>
              <a:rPr lang="en-US" altLang="zh-CN" dirty="0"/>
              <a:t>14</a:t>
            </a:r>
            <a:r>
              <a:rPr lang="zh-CN" altLang="en-US" dirty="0"/>
              <a:t>、就餐楼排污管道塌陷维修</a:t>
            </a:r>
            <a:endParaRPr lang="en-US" altLang="zh-CN" dirty="0"/>
          </a:p>
          <a:p>
            <a:r>
              <a:rPr lang="en-US" altLang="zh-CN" dirty="0">
                <a:sym typeface="+mn-ea"/>
              </a:rPr>
              <a:t>15</a:t>
            </a:r>
            <a:r>
              <a:rPr lang="zh-CN" altLang="en-US" dirty="0">
                <a:sym typeface="+mn-ea"/>
              </a:rPr>
              <a:t>、厂区内消防灭火器失压</a:t>
            </a:r>
            <a:endParaRPr lang="zh-CN" alt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65810" y="2690495"/>
            <a:ext cx="10515600" cy="1325563"/>
          </a:xfrm>
        </p:spPr>
        <p:txBody>
          <a:bodyPr/>
          <a:lstStyle/>
          <a:p>
            <a:pPr algn="ctr"/>
            <a:r>
              <a:rPr lang="zh-CN" altLang="en-US">
                <a:sym typeface="+mn-ea"/>
              </a:rPr>
              <a:t>1、消防水炮</a:t>
            </a:r>
            <a:endParaRPr lang="zh-CN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920750"/>
            <a:ext cx="10515600" cy="5780405"/>
          </a:xfrm>
        </p:spPr>
        <p:txBody>
          <a:bodyPr/>
          <a:lstStyle/>
          <a:p>
            <a:pPr marL="0" indent="0">
              <a:buNone/>
            </a:pPr>
            <a:r>
              <a:rPr lang="zh-CN" altLang="en-US" dirty="0"/>
              <a:t>消防水泡主要是精密一厂，精密二厂，精密三厂施工方案</a:t>
            </a:r>
          </a:p>
          <a:p>
            <a:pPr marL="0" indent="0">
              <a:buNone/>
            </a:pPr>
            <a:r>
              <a:rPr lang="zh-CN" altLang="en-US" sz="2000" dirty="0"/>
              <a:t>精密一厂</a:t>
            </a:r>
            <a:r>
              <a:rPr lang="en-US" altLang="zh-CN" sz="2000" dirty="0"/>
              <a:t>  2</a:t>
            </a:r>
            <a:r>
              <a:rPr lang="zh-CN" altLang="en-US" sz="2000" dirty="0"/>
              <a:t>个摄像头无显示</a:t>
            </a:r>
          </a:p>
          <a:p>
            <a:pPr marL="0" indent="0">
              <a:buNone/>
            </a:pPr>
            <a:r>
              <a:rPr lang="zh-CN" altLang="en-US" sz="1800" dirty="0">
                <a:gradFill>
                  <a:gsLst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</a:gsLst>
                  <a:lin scaled="0"/>
                </a:gradFill>
                <a:latin typeface="+mn-ea"/>
              </a:rPr>
              <a:t>现场排查若损坏则更换消防水炮</a:t>
            </a:r>
            <a:r>
              <a:rPr lang="zh-CN" altLang="en-US" sz="1800" dirty="0">
                <a:gradFill>
                  <a:gsLst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</a:gsLst>
                  <a:lin scaled="0"/>
                </a:gradFill>
                <a:latin typeface="+mn-ea"/>
                <a:sym typeface="+mn-ea"/>
              </a:rPr>
              <a:t>（江苏强盾牌，型号</a:t>
            </a:r>
            <a:r>
              <a:rPr lang="en-US" altLang="zh-CN" sz="1800" dirty="0">
                <a:gradFill>
                  <a:gsLst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</a:gsLst>
                  <a:lin scaled="0"/>
                </a:gradFill>
                <a:latin typeface="+mn-ea"/>
                <a:sym typeface="+mn-ea"/>
              </a:rPr>
              <a:t>ZDMS</a:t>
            </a:r>
            <a:r>
              <a:rPr lang="zh-CN" altLang="en-US" sz="1800" dirty="0">
                <a:gradFill>
                  <a:gsLst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</a:gsLst>
                  <a:lin scaled="0"/>
                </a:gradFill>
                <a:latin typeface="+mn-ea"/>
                <a:sym typeface="+mn-ea"/>
              </a:rPr>
              <a:t>），报警摄像头梳理程序线路，检查系统。</a:t>
            </a:r>
            <a:endParaRPr lang="zh-CN" altLang="en-US" sz="1800" dirty="0">
              <a:latin typeface="+mn-ea"/>
            </a:endParaRPr>
          </a:p>
          <a:p>
            <a:pPr marL="0" indent="0">
              <a:buNone/>
            </a:pPr>
            <a:endParaRPr lang="zh-CN" altLang="en-US" sz="2000" dirty="0">
              <a:gradFill>
                <a:gsLst>
                  <a:gs pos="0">
                    <a:srgbClr val="E30000"/>
                  </a:gs>
                  <a:gs pos="0">
                    <a:srgbClr val="E30000"/>
                  </a:gs>
                  <a:gs pos="0">
                    <a:srgbClr val="E30000"/>
                  </a:gs>
                  <a:gs pos="0">
                    <a:srgbClr val="E30000"/>
                  </a:gs>
                  <a:gs pos="0">
                    <a:srgbClr val="E30000"/>
                  </a:gs>
                  <a:gs pos="0">
                    <a:srgbClr val="E30000"/>
                  </a:gs>
                  <a:gs pos="0">
                    <a:srgbClr val="E30000"/>
                  </a:gs>
                  <a:gs pos="0">
                    <a:srgbClr val="E30000"/>
                  </a:gs>
                  <a:gs pos="0">
                    <a:srgbClr val="E30000"/>
                  </a:gs>
                  <a:gs pos="0">
                    <a:srgbClr val="E30000"/>
                  </a:gs>
                  <a:gs pos="0">
                    <a:srgbClr val="E30000"/>
                  </a:gs>
                  <a:gs pos="0">
                    <a:srgbClr val="E30000"/>
                  </a:gs>
                  <a:gs pos="0">
                    <a:srgbClr val="E30000"/>
                  </a:gs>
                  <a:gs pos="0">
                    <a:srgbClr val="E30000"/>
                  </a:gs>
                  <a:gs pos="0">
                    <a:srgbClr val="E30000"/>
                  </a:gs>
                  <a:gs pos="0">
                    <a:srgbClr val="E30000"/>
                  </a:gs>
                  <a:gs pos="0">
                    <a:srgbClr val="E30000"/>
                  </a:gs>
                  <a:gs pos="0">
                    <a:srgbClr val="E30000"/>
                  </a:gs>
                  <a:gs pos="0">
                    <a:srgbClr val="E30000"/>
                  </a:gs>
                  <a:gs pos="0">
                    <a:srgbClr val="E30000"/>
                  </a:gs>
                  <a:gs pos="0">
                    <a:srgbClr val="E30000"/>
                  </a:gs>
                  <a:gs pos="0">
                    <a:srgbClr val="E30000"/>
                  </a:gs>
                  <a:gs pos="0">
                    <a:srgbClr val="E30000"/>
                  </a:gs>
                  <a:gs pos="0">
                    <a:srgbClr val="E30000"/>
                  </a:gs>
                  <a:gs pos="0">
                    <a:srgbClr val="E30000"/>
                  </a:gs>
                  <a:gs pos="0">
                    <a:srgbClr val="E30000"/>
                  </a:gs>
                  <a:gs pos="0">
                    <a:srgbClr val="E30000"/>
                  </a:gs>
                  <a:gs pos="0">
                    <a:srgbClr val="E30000"/>
                  </a:gs>
                  <a:gs pos="0">
                    <a:srgbClr val="E30000"/>
                  </a:gs>
                  <a:gs pos="0">
                    <a:srgbClr val="E30000"/>
                  </a:gs>
                  <a:gs pos="0">
                    <a:srgbClr val="E30000"/>
                  </a:gs>
                  <a:gs pos="0">
                    <a:srgbClr val="E30000"/>
                  </a:gs>
                  <a:gs pos="0">
                    <a:srgbClr val="E30000"/>
                  </a:gs>
                  <a:gs pos="0">
                    <a:srgbClr val="E30000"/>
                  </a:gs>
                  <a:gs pos="0">
                    <a:srgbClr val="E30000"/>
                  </a:gs>
                  <a:gs pos="0">
                    <a:srgbClr val="E30000"/>
                  </a:gs>
                  <a:gs pos="0">
                    <a:srgbClr val="E30000"/>
                  </a:gs>
                  <a:gs pos="0">
                    <a:srgbClr val="E30000"/>
                  </a:gs>
                  <a:gs pos="0">
                    <a:srgbClr val="E30000"/>
                  </a:gs>
                  <a:gs pos="0">
                    <a:srgbClr val="E30000"/>
                  </a:gs>
                  <a:gs pos="0">
                    <a:srgbClr val="E30000"/>
                  </a:gs>
                  <a:gs pos="0">
                    <a:srgbClr val="E30000"/>
                  </a:gs>
                  <a:gs pos="0">
                    <a:srgbClr val="E30000"/>
                  </a:gs>
                  <a:gs pos="0">
                    <a:srgbClr val="E30000"/>
                  </a:gs>
                  <a:gs pos="0">
                    <a:srgbClr val="E30000"/>
                  </a:gs>
                  <a:gs pos="0">
                    <a:srgbClr val="E30000"/>
                  </a:gs>
                  <a:gs pos="0">
                    <a:srgbClr val="E30000"/>
                  </a:gs>
                  <a:gs pos="0">
                    <a:srgbClr val="E30000"/>
                  </a:gs>
                  <a:gs pos="0">
                    <a:srgbClr val="E30000"/>
                  </a:gs>
                  <a:gs pos="100000">
                    <a:srgbClr val="760303"/>
                  </a:gs>
                  <a:gs pos="100000">
                    <a:srgbClr val="760303"/>
                  </a:gs>
                  <a:gs pos="100000">
                    <a:srgbClr val="760303"/>
                  </a:gs>
                  <a:gs pos="100000">
                    <a:srgbClr val="760303"/>
                  </a:gs>
                  <a:gs pos="100000">
                    <a:srgbClr val="760303"/>
                  </a:gs>
                  <a:gs pos="100000">
                    <a:srgbClr val="760303"/>
                  </a:gs>
                  <a:gs pos="100000">
                    <a:srgbClr val="760303"/>
                  </a:gs>
                  <a:gs pos="100000">
                    <a:srgbClr val="760303"/>
                  </a:gs>
                  <a:gs pos="100000">
                    <a:srgbClr val="760303"/>
                  </a:gs>
                  <a:gs pos="100000">
                    <a:srgbClr val="760303"/>
                  </a:gs>
                  <a:gs pos="100000">
                    <a:srgbClr val="760303"/>
                  </a:gs>
                  <a:gs pos="100000">
                    <a:srgbClr val="760303"/>
                  </a:gs>
                  <a:gs pos="100000">
                    <a:srgbClr val="760303"/>
                  </a:gs>
                  <a:gs pos="100000">
                    <a:srgbClr val="760303"/>
                  </a:gs>
                  <a:gs pos="100000">
                    <a:srgbClr val="760303"/>
                  </a:gs>
                  <a:gs pos="100000">
                    <a:srgbClr val="760303"/>
                  </a:gs>
                  <a:gs pos="100000">
                    <a:srgbClr val="760303"/>
                  </a:gs>
                  <a:gs pos="100000">
                    <a:srgbClr val="760303"/>
                  </a:gs>
                  <a:gs pos="100000">
                    <a:srgbClr val="760303"/>
                  </a:gs>
                  <a:gs pos="100000">
                    <a:srgbClr val="760303"/>
                  </a:gs>
                  <a:gs pos="100000">
                    <a:srgbClr val="760303"/>
                  </a:gs>
                  <a:gs pos="100000">
                    <a:srgbClr val="760303"/>
                  </a:gs>
                  <a:gs pos="100000">
                    <a:srgbClr val="760303"/>
                  </a:gs>
                  <a:gs pos="100000">
                    <a:srgbClr val="760303"/>
                  </a:gs>
                  <a:gs pos="100000">
                    <a:srgbClr val="760303"/>
                  </a:gs>
                  <a:gs pos="100000">
                    <a:srgbClr val="760303"/>
                  </a:gs>
                  <a:gs pos="100000">
                    <a:srgbClr val="760303"/>
                  </a:gs>
                  <a:gs pos="100000">
                    <a:srgbClr val="760303"/>
                  </a:gs>
                  <a:gs pos="100000">
                    <a:srgbClr val="760303"/>
                  </a:gs>
                  <a:gs pos="100000">
                    <a:srgbClr val="760303"/>
                  </a:gs>
                  <a:gs pos="100000">
                    <a:srgbClr val="760303"/>
                  </a:gs>
                  <a:gs pos="100000">
                    <a:srgbClr val="760303"/>
                  </a:gs>
                  <a:gs pos="100000">
                    <a:srgbClr val="760303"/>
                  </a:gs>
                  <a:gs pos="100000">
                    <a:srgbClr val="760303"/>
                  </a:gs>
                  <a:gs pos="100000">
                    <a:srgbClr val="760303"/>
                  </a:gs>
                  <a:gs pos="100000">
                    <a:srgbClr val="760303"/>
                  </a:gs>
                  <a:gs pos="100000">
                    <a:srgbClr val="760303"/>
                  </a:gs>
                  <a:gs pos="100000">
                    <a:srgbClr val="760303"/>
                  </a:gs>
                  <a:gs pos="100000">
                    <a:srgbClr val="760303"/>
                  </a:gs>
                  <a:gs pos="100000">
                    <a:srgbClr val="760303"/>
                  </a:gs>
                  <a:gs pos="100000">
                    <a:srgbClr val="760303"/>
                  </a:gs>
                  <a:gs pos="100000">
                    <a:srgbClr val="760303"/>
                  </a:gs>
                  <a:gs pos="100000">
                    <a:srgbClr val="760303"/>
                  </a:gs>
                  <a:gs pos="100000">
                    <a:srgbClr val="760303"/>
                  </a:gs>
                  <a:gs pos="100000">
                    <a:srgbClr val="760303"/>
                  </a:gs>
                  <a:gs pos="100000">
                    <a:srgbClr val="760303"/>
                  </a:gs>
                  <a:gs pos="100000">
                    <a:srgbClr val="760303"/>
                  </a:gs>
                  <a:gs pos="100000">
                    <a:srgbClr val="760303"/>
                  </a:gs>
                  <a:gs pos="100000">
                    <a:srgbClr val="760303"/>
                  </a:gs>
                </a:gsLst>
                <a:lin scaled="0"/>
              </a:gradFill>
            </a:endParaRPr>
          </a:p>
          <a:p>
            <a:pPr marL="0" indent="0">
              <a:buNone/>
            </a:pPr>
            <a:r>
              <a:rPr lang="zh-CN" altLang="en-US" sz="2000" dirty="0"/>
              <a:t>精密二厂</a:t>
            </a:r>
            <a:r>
              <a:rPr lang="en-US" altLang="zh-CN" sz="2000" dirty="0"/>
              <a:t> </a:t>
            </a:r>
            <a:r>
              <a:rPr lang="en-US" altLang="zh-CN" sz="1800" dirty="0">
                <a:sym typeface="+mn-ea"/>
              </a:rPr>
              <a:t> 9</a:t>
            </a:r>
            <a:r>
              <a:rPr lang="zh-CN" altLang="en-US" sz="1800" dirty="0">
                <a:sym typeface="+mn-ea"/>
              </a:rPr>
              <a:t>个摄像头无显示</a:t>
            </a:r>
            <a:r>
              <a:rPr lang="en-US" altLang="zh-CN" sz="1800" dirty="0">
                <a:sym typeface="+mn-ea"/>
              </a:rPr>
              <a:t> </a:t>
            </a:r>
            <a:r>
              <a:rPr lang="zh-CN" altLang="en-US" sz="1800" dirty="0">
                <a:sym typeface="+mn-ea"/>
              </a:rPr>
              <a:t>，其中包含</a:t>
            </a:r>
            <a:r>
              <a:rPr lang="en-US" altLang="zh-CN" sz="1800" dirty="0">
                <a:sym typeface="+mn-ea"/>
              </a:rPr>
              <a:t>6</a:t>
            </a:r>
            <a:r>
              <a:rPr lang="zh-CN" altLang="en-US" sz="1800" dirty="0">
                <a:sym typeface="+mn-ea"/>
              </a:rPr>
              <a:t>个摄像头无显示，</a:t>
            </a:r>
            <a:r>
              <a:rPr lang="en-US" altLang="zh-CN" sz="1800" dirty="0">
                <a:sym typeface="+mn-ea"/>
              </a:rPr>
              <a:t>1</a:t>
            </a:r>
            <a:r>
              <a:rPr lang="zh-CN" altLang="en-US" sz="1800" dirty="0">
                <a:sym typeface="+mn-ea"/>
              </a:rPr>
              <a:t>个电磁阀损坏，两个</a:t>
            </a:r>
            <a:r>
              <a:rPr lang="en-US" altLang="zh-CN" sz="1800" dirty="0">
                <a:sym typeface="+mn-ea"/>
              </a:rPr>
              <a:t>485</a:t>
            </a:r>
            <a:r>
              <a:rPr lang="zh-CN" altLang="en-US" sz="1800" dirty="0">
                <a:sym typeface="+mn-ea"/>
              </a:rPr>
              <a:t>报警</a:t>
            </a:r>
          </a:p>
          <a:p>
            <a:pPr marL="0" indent="0">
              <a:buNone/>
            </a:pPr>
            <a:r>
              <a:rPr lang="zh-CN" altLang="en-US" sz="1800" dirty="0">
                <a:gradFill>
                  <a:gsLst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</a:gsLst>
                  <a:lin scaled="0"/>
                </a:gradFill>
                <a:latin typeface="+mn-ea"/>
              </a:rPr>
              <a:t>现场排查若损坏则</a:t>
            </a:r>
            <a:r>
              <a:rPr lang="zh-CN" altLang="en-US" sz="1800" dirty="0">
                <a:gradFill>
                  <a:gsLst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</a:gsLst>
                  <a:lin scaled="0"/>
                </a:gradFill>
              </a:rPr>
              <a:t>更换消防水炮及</a:t>
            </a:r>
            <a:r>
              <a:rPr lang="zh-CN" altLang="en-US" sz="1800" dirty="0">
                <a:gradFill>
                  <a:gsLst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</a:gsLst>
                  <a:lin scaled="0"/>
                </a:gradFill>
                <a:sym typeface="+mn-ea"/>
              </a:rPr>
              <a:t>电磁阀（江苏强盾牌</a:t>
            </a:r>
            <a:r>
              <a:rPr lang="en-US" altLang="zh-CN" sz="1800" dirty="0">
                <a:gradFill>
                  <a:gsLst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</a:gsLst>
                  <a:lin scaled="0"/>
                </a:gradFill>
                <a:sym typeface="+mn-ea"/>
              </a:rPr>
              <a:t>,</a:t>
            </a:r>
            <a:r>
              <a:rPr lang="zh-CN" altLang="en-US" sz="1800" dirty="0">
                <a:gradFill>
                  <a:gsLst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</a:gsLst>
                  <a:lin scaled="0"/>
                </a:gradFill>
                <a:sym typeface="+mn-ea"/>
              </a:rPr>
              <a:t>型号</a:t>
            </a:r>
            <a:r>
              <a:rPr lang="en-US" altLang="zh-CN" sz="1800" dirty="0">
                <a:gradFill>
                  <a:gsLst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</a:gsLst>
                  <a:lin scaled="0"/>
                </a:gradFill>
                <a:sym typeface="+mn-ea"/>
              </a:rPr>
              <a:t>ZDMS</a:t>
            </a:r>
            <a:r>
              <a:rPr lang="zh-CN" altLang="en-US" sz="1800" dirty="0">
                <a:gradFill>
                  <a:gsLst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</a:gsLst>
                  <a:lin scaled="0"/>
                </a:gradFill>
                <a:sym typeface="+mn-ea"/>
              </a:rPr>
              <a:t>），报警摄像头梳理程序线路，检查系统。</a:t>
            </a:r>
            <a:endParaRPr lang="zh-CN" altLang="en-US" sz="1800" dirty="0"/>
          </a:p>
          <a:p>
            <a:pPr marL="0" indent="0">
              <a:buNone/>
            </a:pPr>
            <a:endParaRPr lang="zh-CN" altLang="en-US" sz="1800" dirty="0">
              <a:sym typeface="+mn-ea"/>
            </a:endParaRPr>
          </a:p>
          <a:p>
            <a:pPr marL="0" indent="0">
              <a:buNone/>
            </a:pPr>
            <a:r>
              <a:rPr lang="zh-CN" altLang="en-US" sz="1800" dirty="0">
                <a:sym typeface="+mn-ea"/>
              </a:rPr>
              <a:t>精密三厂</a:t>
            </a:r>
            <a:r>
              <a:rPr lang="en-US" altLang="zh-CN" sz="1800" dirty="0">
                <a:sym typeface="+mn-ea"/>
              </a:rPr>
              <a:t>  4</a:t>
            </a:r>
            <a:r>
              <a:rPr lang="zh-CN" altLang="en-US" sz="1800" dirty="0">
                <a:sym typeface="+mn-ea"/>
              </a:rPr>
              <a:t>个摄像头无显示</a:t>
            </a:r>
          </a:p>
          <a:p>
            <a:pPr marL="0" indent="0">
              <a:buNone/>
            </a:pPr>
            <a:r>
              <a:rPr lang="zh-CN" altLang="en-US" sz="1800" dirty="0">
                <a:gradFill>
                  <a:gsLst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</a:gsLst>
                  <a:lin scaled="0"/>
                </a:gradFill>
                <a:latin typeface="+mn-ea"/>
              </a:rPr>
              <a:t>现场排查若损坏则</a:t>
            </a:r>
            <a:r>
              <a:rPr lang="zh-CN" altLang="en-US" sz="1800" dirty="0">
                <a:gradFill>
                  <a:gsLst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</a:gsLst>
                  <a:lin scaled="0"/>
                </a:gradFill>
              </a:rPr>
              <a:t>更换消防水炮</a:t>
            </a:r>
            <a:r>
              <a:rPr lang="zh-CN" altLang="en-US" sz="1800" dirty="0">
                <a:gradFill>
                  <a:gsLst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</a:gsLst>
                  <a:lin scaled="0"/>
                </a:gradFill>
                <a:sym typeface="+mn-ea"/>
              </a:rPr>
              <a:t>（江苏强盾牌</a:t>
            </a:r>
            <a:r>
              <a:rPr lang="en-US" altLang="zh-CN" sz="1800" dirty="0">
                <a:gradFill>
                  <a:gsLst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</a:gsLst>
                  <a:lin scaled="0"/>
                </a:gradFill>
                <a:sym typeface="+mn-ea"/>
              </a:rPr>
              <a:t>,</a:t>
            </a:r>
            <a:r>
              <a:rPr lang="zh-CN" altLang="en-US" sz="1800" dirty="0">
                <a:gradFill>
                  <a:gsLst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</a:gsLst>
                  <a:lin scaled="0"/>
                </a:gradFill>
                <a:sym typeface="+mn-ea"/>
              </a:rPr>
              <a:t>型号</a:t>
            </a:r>
            <a:r>
              <a:rPr lang="en-US" altLang="zh-CN" sz="1800" dirty="0">
                <a:gradFill>
                  <a:gsLst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</a:gsLst>
                  <a:lin scaled="0"/>
                </a:gradFill>
                <a:sym typeface="+mn-ea"/>
              </a:rPr>
              <a:t>ZDMS</a:t>
            </a:r>
            <a:r>
              <a:rPr lang="zh-CN" altLang="en-US" sz="1800" dirty="0">
                <a:gradFill>
                  <a:gsLst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</a:gsLst>
                  <a:lin scaled="0"/>
                </a:gradFill>
                <a:sym typeface="+mn-ea"/>
              </a:rPr>
              <a:t>），报警摄像头梳理程序线路，</a:t>
            </a:r>
            <a:r>
              <a:rPr lang="zh-CN" altLang="en-US" sz="1800">
                <a:gradFill>
                  <a:gsLst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0">
                      <a:srgbClr val="E30000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  <a:gs pos="100000">
                      <a:srgbClr val="760303"/>
                    </a:gs>
                  </a:gsLst>
                  <a:lin scaled="0"/>
                </a:gradFill>
                <a:sym typeface="+mn-ea"/>
              </a:rPr>
              <a:t>检查系统。</a:t>
            </a:r>
            <a:endParaRPr lang="zh-CN" altLang="en-US" sz="1800" dirty="0"/>
          </a:p>
          <a:p>
            <a:pPr marL="0" indent="0">
              <a:buNone/>
            </a:pPr>
            <a:endParaRPr lang="en-US" altLang="zh-CN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65810" y="2690495"/>
            <a:ext cx="10515600" cy="1325563"/>
          </a:xfrm>
        </p:spPr>
        <p:txBody>
          <a:bodyPr/>
          <a:lstStyle/>
          <a:p>
            <a:pPr algn="ctr"/>
            <a:r>
              <a:rPr lang="en-US" altLang="zh-CN">
                <a:sym typeface="+mn-ea"/>
              </a:rPr>
              <a:t>2</a:t>
            </a:r>
            <a:r>
              <a:rPr lang="zh-CN" altLang="en-US">
                <a:sym typeface="+mn-ea"/>
              </a:rPr>
              <a:t>、应急照明</a:t>
            </a:r>
            <a:endParaRPr lang="zh-CN" alt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应急灯施工方案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精密一厂</a:t>
            </a:r>
            <a:r>
              <a:rPr lang="en-US" altLang="zh-CN" dirty="0"/>
              <a:t>35</a:t>
            </a:r>
            <a:r>
              <a:rPr lang="en-US" altLang="zh-TW" dirty="0"/>
              <a:t>8</a:t>
            </a:r>
            <a:r>
              <a:rPr lang="zh-CN" altLang="en-US" dirty="0"/>
              <a:t>个应急灯，应急灯离控制电柜，远处压降大，不亮</a:t>
            </a:r>
            <a:r>
              <a:rPr lang="en-US" altLang="zh-CN" dirty="0"/>
              <a:t>3</a:t>
            </a:r>
            <a:r>
              <a:rPr lang="en-US" altLang="zh-TW" dirty="0"/>
              <a:t>6</a:t>
            </a:r>
            <a:r>
              <a:rPr lang="zh-CN" altLang="en-US" dirty="0"/>
              <a:t>个。</a:t>
            </a:r>
            <a:r>
              <a:rPr lang="en-US" altLang="zh-CN" dirty="0">
                <a:solidFill>
                  <a:srgbClr val="FF0000"/>
                </a:solidFill>
              </a:rPr>
              <a:t>D</a:t>
            </a:r>
            <a:r>
              <a:rPr lang="zh-CN" altLang="en-US" dirty="0">
                <a:solidFill>
                  <a:srgbClr val="FF0000"/>
                </a:solidFill>
              </a:rPr>
              <a:t>区</a:t>
            </a:r>
            <a:r>
              <a:rPr lang="en-US" altLang="zh-CN" dirty="0">
                <a:solidFill>
                  <a:srgbClr val="FF0000"/>
                </a:solidFill>
              </a:rPr>
              <a:t>4</a:t>
            </a:r>
            <a:r>
              <a:rPr lang="zh-CN" altLang="en-US" dirty="0">
                <a:solidFill>
                  <a:srgbClr val="FF0000"/>
                </a:solidFill>
              </a:rPr>
              <a:t>回路电源线接地故障检修处理，新敷设一条线路并加装一个配电柜。若照明应急灯损坏不亮，则进行人工更换。</a:t>
            </a:r>
            <a:endParaRPr lang="en-US" altLang="zh-CN" dirty="0">
              <a:solidFill>
                <a:srgbClr val="FF0000"/>
              </a:solidFill>
            </a:endParaRPr>
          </a:p>
          <a:p>
            <a:r>
              <a:rPr lang="zh-CN" altLang="en-US" dirty="0"/>
              <a:t>精密二厂</a:t>
            </a:r>
            <a:r>
              <a:rPr lang="en-US" altLang="zh-CN" dirty="0"/>
              <a:t>321</a:t>
            </a:r>
            <a:r>
              <a:rPr lang="zh-CN" altLang="en-US" dirty="0"/>
              <a:t>个应急灯，应急灯离控制电柜，远处压降大，不亮</a:t>
            </a:r>
            <a:r>
              <a:rPr lang="en-US" altLang="zh-CN" dirty="0"/>
              <a:t>15</a:t>
            </a:r>
            <a:r>
              <a:rPr lang="zh-CN" altLang="en-US" dirty="0"/>
              <a:t>个。</a:t>
            </a:r>
            <a:r>
              <a:rPr lang="zh-CN" altLang="en-US" dirty="0">
                <a:solidFill>
                  <a:srgbClr val="FF0000"/>
                </a:solidFill>
              </a:rPr>
              <a:t>新敷设一条线路并加装一个配电柜。若照明应急灯损坏不亮，则进行人工更换。</a:t>
            </a:r>
            <a:endParaRPr lang="en-US" altLang="zh-CN" dirty="0">
              <a:solidFill>
                <a:srgbClr val="FF0000"/>
              </a:solidFill>
            </a:endParaRPr>
          </a:p>
          <a:p>
            <a:r>
              <a:rPr lang="zh-CN" altLang="en-US" dirty="0">
                <a:solidFill>
                  <a:srgbClr val="FF0000"/>
                </a:solidFill>
                <a:sym typeface="+mn-ea"/>
              </a:rPr>
              <a:t>路径详见方案图</a:t>
            </a:r>
            <a:endParaRPr lang="en-US" altLang="zh-CN" dirty="0">
              <a:solidFill>
                <a:srgbClr val="FF0000"/>
              </a:solidFill>
              <a:sym typeface="+mn-ea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815D34-B692-4E25-A4C2-ED82F3E1593D}" type="slidenum">
              <a:rPr lang="zh-TW" altLang="en-US" smtClean="0"/>
              <a:t>6</a:t>
            </a:fld>
            <a:endParaRPr lang="zh-TW" alt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0" y="206289"/>
            <a:ext cx="9144571" cy="300355"/>
          </a:xfrm>
        </p:spPr>
        <p:txBody>
          <a:bodyPr>
            <a:normAutofit fontScale="90000"/>
          </a:bodyPr>
          <a:lstStyle/>
          <a:p>
            <a:r>
              <a:rPr lang="zh-CN" altLang="en-US" dirty="0"/>
              <a:t>精密一厂应急灯路径及配电柜布局图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815D34-B692-4E25-A4C2-ED82F3E1593D}" type="slidenum">
              <a:rPr lang="zh-TW" altLang="en-US" smtClean="0"/>
              <a:t>7</a:t>
            </a:fld>
            <a:endParaRPr lang="zh-TW" alt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8200" y="699780"/>
            <a:ext cx="8894554" cy="6086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文字方塊 6"/>
          <p:cNvSpPr txBox="1"/>
          <p:nvPr/>
        </p:nvSpPr>
        <p:spPr>
          <a:xfrm>
            <a:off x="855454" y="2590334"/>
            <a:ext cx="604568" cy="36830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C00000"/>
                </a:solidFill>
              </a:rPr>
              <a:t>1</a:t>
            </a:r>
            <a:r>
              <a:rPr lang="zh-CN" altLang="en-US" dirty="0">
                <a:solidFill>
                  <a:srgbClr val="C00000"/>
                </a:solidFill>
              </a:rPr>
              <a:t>号</a:t>
            </a:r>
            <a:endParaRPr lang="zh-TW" altLang="en-US" dirty="0">
              <a:solidFill>
                <a:srgbClr val="FFC000"/>
              </a:solidFill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1351473" y="6334199"/>
            <a:ext cx="585878" cy="368300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00B050"/>
                </a:solidFill>
              </a:rPr>
              <a:t>3</a:t>
            </a:r>
            <a:r>
              <a:rPr lang="zh-CN" altLang="en-US" dirty="0">
                <a:solidFill>
                  <a:srgbClr val="00B050"/>
                </a:solidFill>
              </a:rPr>
              <a:t>号</a:t>
            </a:r>
            <a:endParaRPr lang="zh-TW" altLang="en-US" dirty="0">
              <a:solidFill>
                <a:srgbClr val="00B050"/>
              </a:solidFill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5894719" y="6322062"/>
            <a:ext cx="585878" cy="368300"/>
          </a:xfrm>
          <a:prstGeom prst="rect">
            <a:avLst/>
          </a:prstGeom>
          <a:noFill/>
          <a:ln w="28575"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0070C0"/>
                </a:solidFill>
              </a:rPr>
              <a:t>4</a:t>
            </a:r>
            <a:r>
              <a:rPr lang="zh-CN" altLang="en-US" dirty="0">
                <a:solidFill>
                  <a:srgbClr val="0070C0"/>
                </a:solidFill>
              </a:rPr>
              <a:t>号</a:t>
            </a:r>
            <a:endParaRPr lang="zh-TW" altLang="en-US" dirty="0">
              <a:solidFill>
                <a:srgbClr val="0070C0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1002820" y="5764378"/>
            <a:ext cx="4282657" cy="862641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" name="矩形 12"/>
          <p:cNvSpPr/>
          <p:nvPr/>
        </p:nvSpPr>
        <p:spPr>
          <a:xfrm>
            <a:off x="5615077" y="5773655"/>
            <a:ext cx="3988280" cy="86264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矩形 13"/>
          <p:cNvSpPr/>
          <p:nvPr/>
        </p:nvSpPr>
        <p:spPr>
          <a:xfrm>
            <a:off x="855453" y="3790041"/>
            <a:ext cx="8747904" cy="1831676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5" name="矩形 14"/>
          <p:cNvSpPr/>
          <p:nvPr/>
        </p:nvSpPr>
        <p:spPr>
          <a:xfrm>
            <a:off x="846825" y="617027"/>
            <a:ext cx="8756532" cy="2960229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9" name="文字方塊 18"/>
          <p:cNvSpPr txBox="1"/>
          <p:nvPr/>
        </p:nvSpPr>
        <p:spPr>
          <a:xfrm>
            <a:off x="855454" y="3086823"/>
            <a:ext cx="604568" cy="368300"/>
          </a:xfrm>
          <a:prstGeom prst="rect">
            <a:avLst/>
          </a:prstGeom>
          <a:noFill/>
          <a:ln w="28575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FFC000"/>
                </a:solidFill>
              </a:rPr>
              <a:t>2</a:t>
            </a:r>
            <a:r>
              <a:rPr lang="zh-CN" altLang="en-US" dirty="0">
                <a:solidFill>
                  <a:srgbClr val="FFC000"/>
                </a:solidFill>
              </a:rPr>
              <a:t>号</a:t>
            </a:r>
            <a:endParaRPr lang="zh-TW" altLang="en-US" dirty="0">
              <a:solidFill>
                <a:srgbClr val="FFC000"/>
              </a:solidFill>
            </a:endParaRPr>
          </a:p>
        </p:txBody>
      </p:sp>
      <p:sp>
        <p:nvSpPr>
          <p:cNvPr id="20" name="文字方塊 19"/>
          <p:cNvSpPr txBox="1"/>
          <p:nvPr/>
        </p:nvSpPr>
        <p:spPr>
          <a:xfrm>
            <a:off x="8564593" y="3484811"/>
            <a:ext cx="1038764" cy="64633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5</a:t>
            </a:r>
            <a:r>
              <a:rPr lang="zh-CN" altLang="en-US" dirty="0">
                <a:solidFill>
                  <a:srgbClr val="FF0000"/>
                </a:solidFill>
              </a:rPr>
              <a:t>号配电柜新加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5" name="文字方塊 4"/>
          <p:cNvSpPr txBox="1"/>
          <p:nvPr/>
        </p:nvSpPr>
        <p:spPr>
          <a:xfrm>
            <a:off x="2417552" y="1869343"/>
            <a:ext cx="1975449" cy="64516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TW" dirty="0"/>
              <a:t>A</a:t>
            </a:r>
            <a:r>
              <a:rPr lang="zh-CN" altLang="en-US" dirty="0"/>
              <a:t>区</a:t>
            </a:r>
            <a:r>
              <a:rPr lang="en-US" altLang="zh-CN" dirty="0"/>
              <a:t>65</a:t>
            </a:r>
            <a:r>
              <a:rPr lang="zh-CN" altLang="en-US" dirty="0"/>
              <a:t>个灯亮。全部正常（</a:t>
            </a:r>
            <a:r>
              <a:rPr lang="en-US" altLang="zh-CN" dirty="0"/>
              <a:t>1</a:t>
            </a:r>
            <a:r>
              <a:rPr lang="zh-CN" altLang="en-US" dirty="0"/>
              <a:t>号）</a:t>
            </a:r>
            <a:endParaRPr lang="zh-TW" altLang="en-US" dirty="0"/>
          </a:p>
        </p:txBody>
      </p:sp>
      <p:sp>
        <p:nvSpPr>
          <p:cNvPr id="17" name="文字方塊 16"/>
          <p:cNvSpPr txBox="1"/>
          <p:nvPr/>
        </p:nvSpPr>
        <p:spPr>
          <a:xfrm>
            <a:off x="6089531" y="677413"/>
            <a:ext cx="1961072" cy="64516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dirty="0"/>
              <a:t>东北仓库</a:t>
            </a:r>
            <a:r>
              <a:rPr lang="en-US" altLang="zh-CN" dirty="0"/>
              <a:t>18</a:t>
            </a:r>
            <a:r>
              <a:rPr lang="zh-CN" altLang="en-US" dirty="0"/>
              <a:t>灯亮。不亮</a:t>
            </a:r>
            <a:r>
              <a:rPr lang="en-US" altLang="zh-CN" dirty="0"/>
              <a:t>6</a:t>
            </a:r>
            <a:r>
              <a:rPr lang="zh-CN" altLang="en-US" dirty="0"/>
              <a:t>个（</a:t>
            </a:r>
            <a:r>
              <a:rPr lang="en-US" altLang="zh-CN" dirty="0"/>
              <a:t>1</a:t>
            </a:r>
            <a:r>
              <a:rPr lang="zh-CN" altLang="en-US" dirty="0"/>
              <a:t>号）</a:t>
            </a:r>
            <a:endParaRPr lang="zh-TW" altLang="en-US" dirty="0"/>
          </a:p>
        </p:txBody>
      </p:sp>
      <p:sp>
        <p:nvSpPr>
          <p:cNvPr id="18" name="文字方塊 17"/>
          <p:cNvSpPr txBox="1"/>
          <p:nvPr/>
        </p:nvSpPr>
        <p:spPr>
          <a:xfrm>
            <a:off x="2417551" y="665910"/>
            <a:ext cx="1975449" cy="64516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dirty="0"/>
              <a:t>西北仓库</a:t>
            </a:r>
            <a:r>
              <a:rPr lang="en-US" altLang="zh-CN" dirty="0"/>
              <a:t>21</a:t>
            </a:r>
            <a:r>
              <a:rPr lang="zh-CN" altLang="en-US" dirty="0"/>
              <a:t>个灯 亮全部正常（</a:t>
            </a:r>
            <a:r>
              <a:rPr lang="en-US" altLang="zh-CN" dirty="0"/>
              <a:t>1</a:t>
            </a:r>
            <a:r>
              <a:rPr lang="zh-CN" altLang="en-US" dirty="0"/>
              <a:t>号）</a:t>
            </a:r>
            <a:endParaRPr lang="zh-TW" altLang="en-US" dirty="0"/>
          </a:p>
        </p:txBody>
      </p:sp>
      <p:sp>
        <p:nvSpPr>
          <p:cNvPr id="21" name="文字方塊 20"/>
          <p:cNvSpPr txBox="1"/>
          <p:nvPr/>
        </p:nvSpPr>
        <p:spPr>
          <a:xfrm>
            <a:off x="6089531" y="1869342"/>
            <a:ext cx="1961072" cy="64516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dirty="0"/>
              <a:t>B</a:t>
            </a:r>
            <a:r>
              <a:rPr lang="zh-CN" altLang="en-US" dirty="0"/>
              <a:t>区</a:t>
            </a:r>
            <a:r>
              <a:rPr lang="en-US" altLang="zh-CN" dirty="0"/>
              <a:t>65</a:t>
            </a:r>
            <a:r>
              <a:rPr lang="zh-CN" altLang="en-US" dirty="0"/>
              <a:t>个灯亮。不亮</a:t>
            </a:r>
            <a:r>
              <a:rPr lang="en-US" altLang="zh-CN" dirty="0"/>
              <a:t>4</a:t>
            </a:r>
            <a:r>
              <a:rPr lang="zh-CN" altLang="en-US" dirty="0"/>
              <a:t>个（</a:t>
            </a:r>
            <a:r>
              <a:rPr lang="en-US" altLang="zh-CN" dirty="0"/>
              <a:t>1</a:t>
            </a:r>
            <a:r>
              <a:rPr lang="zh-CN" altLang="en-US" dirty="0"/>
              <a:t>号）</a:t>
            </a:r>
            <a:endParaRPr lang="zh-TW" altLang="en-US" dirty="0"/>
          </a:p>
        </p:txBody>
      </p:sp>
      <p:sp>
        <p:nvSpPr>
          <p:cNvPr id="22" name="文字方塊 21"/>
          <p:cNvSpPr txBox="1"/>
          <p:nvPr/>
        </p:nvSpPr>
        <p:spPr>
          <a:xfrm>
            <a:off x="2245024" y="5881811"/>
            <a:ext cx="1975449" cy="64516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dirty="0"/>
              <a:t>西南仓库</a:t>
            </a:r>
            <a:r>
              <a:rPr lang="en-US" altLang="zh-CN" dirty="0"/>
              <a:t>32</a:t>
            </a:r>
            <a:r>
              <a:rPr lang="zh-CN" altLang="en-US" dirty="0"/>
              <a:t>个灯亮全部正常（</a:t>
            </a:r>
            <a:r>
              <a:rPr lang="en-US" altLang="zh-CN" dirty="0"/>
              <a:t>3</a:t>
            </a:r>
            <a:r>
              <a:rPr lang="zh-CN" altLang="en-US" dirty="0"/>
              <a:t>号）</a:t>
            </a:r>
            <a:endParaRPr lang="zh-TW" altLang="en-US" dirty="0"/>
          </a:p>
        </p:txBody>
      </p:sp>
      <p:sp>
        <p:nvSpPr>
          <p:cNvPr id="23" name="文字方塊 22"/>
          <p:cNvSpPr txBox="1"/>
          <p:nvPr/>
        </p:nvSpPr>
        <p:spPr>
          <a:xfrm>
            <a:off x="6394332" y="5872534"/>
            <a:ext cx="1975449" cy="64516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dirty="0"/>
              <a:t>东南仓库</a:t>
            </a:r>
            <a:r>
              <a:rPr lang="en-US" altLang="zh-CN" dirty="0"/>
              <a:t>28</a:t>
            </a:r>
            <a:r>
              <a:rPr lang="zh-CN" altLang="en-US" dirty="0"/>
              <a:t>个灯亮全部正常（</a:t>
            </a:r>
            <a:r>
              <a:rPr lang="en-US" altLang="zh-CN" dirty="0"/>
              <a:t>4</a:t>
            </a:r>
            <a:r>
              <a:rPr lang="zh-CN" altLang="en-US" dirty="0"/>
              <a:t>号）</a:t>
            </a:r>
            <a:endParaRPr lang="zh-TW" altLang="en-US" dirty="0"/>
          </a:p>
        </p:txBody>
      </p:sp>
      <p:sp>
        <p:nvSpPr>
          <p:cNvPr id="24" name="文字方塊 23"/>
          <p:cNvSpPr txBox="1"/>
          <p:nvPr/>
        </p:nvSpPr>
        <p:spPr>
          <a:xfrm>
            <a:off x="5894719" y="4382713"/>
            <a:ext cx="1975449" cy="64516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dirty="0"/>
              <a:t>C</a:t>
            </a:r>
            <a:r>
              <a:rPr lang="zh-CN" altLang="en-US" dirty="0"/>
              <a:t>区</a:t>
            </a:r>
            <a:r>
              <a:rPr lang="en-US" altLang="zh-TW" dirty="0"/>
              <a:t>48</a:t>
            </a:r>
            <a:r>
              <a:rPr lang="zh-CN" altLang="en-US" dirty="0"/>
              <a:t>个灯亮，不亮</a:t>
            </a:r>
            <a:r>
              <a:rPr lang="en-US" altLang="zh-CN" dirty="0"/>
              <a:t>16</a:t>
            </a:r>
            <a:r>
              <a:rPr lang="zh-CN" altLang="en-US" dirty="0"/>
              <a:t>个（</a:t>
            </a:r>
            <a:r>
              <a:rPr lang="en-US" altLang="zh-CN" dirty="0"/>
              <a:t>2</a:t>
            </a:r>
            <a:r>
              <a:rPr lang="zh-CN" altLang="en-US" dirty="0"/>
              <a:t>号）</a:t>
            </a:r>
            <a:endParaRPr lang="zh-TW" altLang="en-US" dirty="0"/>
          </a:p>
        </p:txBody>
      </p:sp>
      <p:sp>
        <p:nvSpPr>
          <p:cNvPr id="25" name="文字方塊 24"/>
          <p:cNvSpPr txBox="1"/>
          <p:nvPr/>
        </p:nvSpPr>
        <p:spPr>
          <a:xfrm>
            <a:off x="2245024" y="4316369"/>
            <a:ext cx="1975449" cy="92202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dirty="0"/>
              <a:t>D</a:t>
            </a:r>
            <a:r>
              <a:rPr lang="zh-CN" altLang="en-US" dirty="0"/>
              <a:t>区</a:t>
            </a:r>
            <a:r>
              <a:rPr lang="en-US" altLang="zh-CN" dirty="0"/>
              <a:t>45</a:t>
            </a:r>
            <a:r>
              <a:rPr lang="zh-CN" altLang="en-US" dirty="0"/>
              <a:t>个灯亮，不亮</a:t>
            </a:r>
            <a:r>
              <a:rPr lang="en-US" altLang="zh-CN" dirty="0"/>
              <a:t>10</a:t>
            </a:r>
            <a:r>
              <a:rPr lang="zh-CN" altLang="en-US" dirty="0"/>
              <a:t>个（</a:t>
            </a:r>
            <a:r>
              <a:rPr lang="en-US" altLang="zh-CN" dirty="0"/>
              <a:t>2</a:t>
            </a:r>
            <a:r>
              <a:rPr lang="zh-CN" altLang="en-US" dirty="0"/>
              <a:t>号）</a:t>
            </a:r>
            <a:r>
              <a:rPr lang="en-US" altLang="zh-CN" dirty="0">
                <a:solidFill>
                  <a:srgbClr val="FF0000"/>
                </a:solidFill>
              </a:rPr>
              <a:t>4</a:t>
            </a:r>
            <a:r>
              <a:rPr lang="zh-CN" altLang="en-US" dirty="0">
                <a:solidFill>
                  <a:srgbClr val="FF0000"/>
                </a:solidFill>
              </a:rPr>
              <a:t>回路接地未处理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9724905" y="2063056"/>
            <a:ext cx="2443961" cy="258532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dirty="0">
                <a:solidFill>
                  <a:srgbClr val="FF0000"/>
                </a:solidFill>
                <a:sym typeface="+mn-ea"/>
              </a:rPr>
              <a:t>箭头路径为新加管线走向，长度约为</a:t>
            </a:r>
            <a:r>
              <a:rPr lang="en-US" altLang="zh-CN" dirty="0">
                <a:solidFill>
                  <a:srgbClr val="FF0000"/>
                </a:solidFill>
                <a:sym typeface="+mn-ea"/>
              </a:rPr>
              <a:t>200</a:t>
            </a:r>
            <a:r>
              <a:rPr lang="zh-CN" altLang="en-US" dirty="0">
                <a:solidFill>
                  <a:srgbClr val="FF0000"/>
                </a:solidFill>
                <a:sym typeface="+mn-ea"/>
              </a:rPr>
              <a:t>米，</a:t>
            </a:r>
            <a:r>
              <a:rPr lang="zh-CN" altLang="zh-CN" dirty="0">
                <a:solidFill>
                  <a:srgbClr val="FF0000"/>
                </a:solidFill>
                <a:sym typeface="+mn-ea"/>
              </a:rPr>
              <a:t>电缆桥架</a:t>
            </a:r>
            <a:r>
              <a:rPr lang="en-US" altLang="zh-CN" dirty="0">
                <a:solidFill>
                  <a:srgbClr val="FF0000"/>
                </a:solidFill>
                <a:sym typeface="+mn-ea"/>
              </a:rPr>
              <a:t>φ100*50</a:t>
            </a:r>
            <a:r>
              <a:rPr lang="zh-CN" altLang="en-US" dirty="0">
                <a:solidFill>
                  <a:srgbClr val="FF0000"/>
                </a:solidFill>
                <a:sym typeface="+mn-ea"/>
              </a:rPr>
              <a:t>，应急照明集中电源台宜</a:t>
            </a:r>
            <a:r>
              <a:rPr lang="en-US" altLang="zh-CN" dirty="0">
                <a:solidFill>
                  <a:srgbClr val="FF0000"/>
                </a:solidFill>
                <a:sym typeface="+mn-ea"/>
              </a:rPr>
              <a:t>TY-D-0.6KVA</a:t>
            </a:r>
            <a:r>
              <a:rPr lang="zh-CN" altLang="en-US" dirty="0">
                <a:solidFill>
                  <a:srgbClr val="FF0000"/>
                </a:solidFill>
                <a:sym typeface="+mn-ea"/>
              </a:rPr>
              <a:t>，应急照明控制器台宜</a:t>
            </a:r>
            <a:r>
              <a:rPr lang="en-US" altLang="zh-CN" dirty="0">
                <a:solidFill>
                  <a:srgbClr val="FF0000"/>
                </a:solidFill>
                <a:sym typeface="+mn-ea"/>
              </a:rPr>
              <a:t>TY-C-10W01B</a:t>
            </a:r>
            <a:r>
              <a:rPr lang="zh-CN" altLang="en-US" dirty="0">
                <a:solidFill>
                  <a:srgbClr val="FF0000"/>
                </a:solidFill>
                <a:sym typeface="+mn-ea"/>
              </a:rPr>
              <a:t>，电缆型号</a:t>
            </a:r>
            <a:r>
              <a:rPr lang="en-US" altLang="zh-CN" dirty="0">
                <a:solidFill>
                  <a:srgbClr val="FF0000"/>
                </a:solidFill>
                <a:sym typeface="+mn-ea"/>
              </a:rPr>
              <a:t>YJV5*6</a:t>
            </a:r>
            <a:r>
              <a:rPr lang="zh-CN" altLang="en-US" dirty="0">
                <a:solidFill>
                  <a:srgbClr val="FF0000"/>
                </a:solidFill>
                <a:sym typeface="+mn-ea"/>
              </a:rPr>
              <a:t>，照明灯品牌（浙江台宜</a:t>
            </a:r>
            <a:r>
              <a:rPr lang="en-US" altLang="zh-CN" dirty="0">
                <a:solidFill>
                  <a:srgbClr val="FF0000"/>
                </a:solidFill>
                <a:sym typeface="+mn-ea"/>
              </a:rPr>
              <a:t>3W83B)</a:t>
            </a:r>
          </a:p>
        </p:txBody>
      </p:sp>
      <p:cxnSp>
        <p:nvCxnSpPr>
          <p:cNvPr id="6" name="肘形连接符 5"/>
          <p:cNvCxnSpPr/>
          <p:nvPr/>
        </p:nvCxnSpPr>
        <p:spPr>
          <a:prstGeom prst="bentConnector3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箭头连接符 9"/>
          <p:cNvCxnSpPr/>
          <p:nvPr/>
        </p:nvCxnSpPr>
        <p:spPr>
          <a:xfrm>
            <a:off x="1510055" y="6192558"/>
            <a:ext cx="7902575" cy="92075"/>
          </a:xfrm>
          <a:prstGeom prst="straightConnector1">
            <a:avLst/>
          </a:prstGeom>
          <a:ln w="38100" cmpd="sng">
            <a:solidFill>
              <a:schemeClr val="accent1">
                <a:shade val="50000"/>
              </a:schemeClr>
            </a:solidFill>
            <a:prstDash val="sysDot"/>
            <a:tailEnd type="arrow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2" name="直接箭头连接符 11"/>
          <p:cNvCxnSpPr/>
          <p:nvPr/>
        </p:nvCxnSpPr>
        <p:spPr>
          <a:xfrm flipV="1">
            <a:off x="9403740" y="3898938"/>
            <a:ext cx="78105" cy="2393950"/>
          </a:xfrm>
          <a:prstGeom prst="straightConnector1">
            <a:avLst/>
          </a:prstGeom>
          <a:ln w="38100" cmpd="sng">
            <a:solidFill>
              <a:schemeClr val="accent1">
                <a:shade val="50000"/>
              </a:schemeClr>
            </a:solidFill>
            <a:prstDash val="sysDot"/>
            <a:tailEnd type="arrow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27" name="图片 26" descr="156465456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10100945" y="4446905"/>
            <a:ext cx="1553845" cy="221996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7310" y="177800"/>
            <a:ext cx="7766685" cy="167005"/>
          </a:xfrm>
        </p:spPr>
        <p:txBody>
          <a:bodyPr>
            <a:normAutofit fontScale="90000"/>
          </a:bodyPr>
          <a:lstStyle/>
          <a:p>
            <a:r>
              <a:rPr lang="zh-CN" altLang="en-US" sz="2220" dirty="0"/>
              <a:t>精密二厂应急灯路径及配电柜布局图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815D34-B692-4E25-A4C2-ED82F3E1593D}" type="slidenum">
              <a:rPr lang="zh-TW" altLang="en-US" smtClean="0"/>
              <a:t>8</a:t>
            </a:fld>
            <a:endParaRPr lang="zh-TW" alt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05335" y="401986"/>
            <a:ext cx="8725978" cy="5957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字方塊 5"/>
          <p:cNvSpPr txBox="1"/>
          <p:nvPr/>
        </p:nvSpPr>
        <p:spPr>
          <a:xfrm>
            <a:off x="2420064" y="569570"/>
            <a:ext cx="1975449" cy="64516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dirty="0"/>
              <a:t>西北仓库</a:t>
            </a:r>
            <a:r>
              <a:rPr lang="en-US" altLang="zh-CN" dirty="0"/>
              <a:t>32</a:t>
            </a:r>
            <a:r>
              <a:rPr lang="zh-CN" altLang="en-US" dirty="0"/>
              <a:t>个灯亮全部正常（</a:t>
            </a:r>
            <a:r>
              <a:rPr lang="en-US" altLang="zh-CN" dirty="0"/>
              <a:t>3</a:t>
            </a:r>
            <a:r>
              <a:rPr lang="zh-CN" altLang="en-US" dirty="0"/>
              <a:t>号）</a:t>
            </a:r>
            <a:endParaRPr lang="zh-TW" altLang="en-US" dirty="0"/>
          </a:p>
        </p:txBody>
      </p:sp>
      <p:sp>
        <p:nvSpPr>
          <p:cNvPr id="8" name="文字方塊 7"/>
          <p:cNvSpPr txBox="1"/>
          <p:nvPr/>
        </p:nvSpPr>
        <p:spPr>
          <a:xfrm>
            <a:off x="1160253" y="3505021"/>
            <a:ext cx="604568" cy="36830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C00000"/>
                </a:solidFill>
              </a:rPr>
              <a:t>1</a:t>
            </a:r>
            <a:r>
              <a:rPr lang="zh-CN" altLang="en-US" dirty="0">
                <a:solidFill>
                  <a:srgbClr val="C00000"/>
                </a:solidFill>
              </a:rPr>
              <a:t>号</a:t>
            </a:r>
            <a:endParaRPr lang="zh-TW" altLang="en-US" dirty="0">
              <a:solidFill>
                <a:srgbClr val="FFC000"/>
              </a:solidFill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1150908" y="4016972"/>
            <a:ext cx="604568" cy="368300"/>
          </a:xfrm>
          <a:prstGeom prst="rect">
            <a:avLst/>
          </a:prstGeom>
          <a:noFill/>
          <a:ln w="28575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FFC000"/>
                </a:solidFill>
              </a:rPr>
              <a:t>2</a:t>
            </a:r>
            <a:r>
              <a:rPr lang="zh-CN" altLang="en-US" dirty="0">
                <a:solidFill>
                  <a:srgbClr val="FFC000"/>
                </a:solidFill>
              </a:rPr>
              <a:t>号</a:t>
            </a:r>
            <a:endParaRPr lang="zh-TW" altLang="en-US" dirty="0">
              <a:solidFill>
                <a:srgbClr val="FFC000"/>
              </a:solidFill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1462537" y="262835"/>
            <a:ext cx="585878" cy="368300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00B050"/>
                </a:solidFill>
              </a:rPr>
              <a:t>3</a:t>
            </a:r>
            <a:r>
              <a:rPr lang="zh-CN" altLang="en-US" dirty="0">
                <a:solidFill>
                  <a:srgbClr val="00B050"/>
                </a:solidFill>
              </a:rPr>
              <a:t>号</a:t>
            </a:r>
            <a:endParaRPr lang="zh-TW" altLang="en-US" dirty="0">
              <a:solidFill>
                <a:srgbClr val="00B050"/>
              </a:solidFill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5793717" y="255814"/>
            <a:ext cx="585878" cy="368300"/>
          </a:xfrm>
          <a:prstGeom prst="rect">
            <a:avLst/>
          </a:prstGeom>
          <a:noFill/>
          <a:ln w="28575"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0070C0"/>
                </a:solidFill>
              </a:rPr>
              <a:t>4</a:t>
            </a:r>
            <a:r>
              <a:rPr lang="zh-CN" altLang="en-US" dirty="0">
                <a:solidFill>
                  <a:srgbClr val="0070C0"/>
                </a:solidFill>
              </a:rPr>
              <a:t>号</a:t>
            </a:r>
            <a:endParaRPr lang="zh-TW" altLang="en-US" dirty="0">
              <a:solidFill>
                <a:srgbClr val="0070C0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376271" y="524012"/>
            <a:ext cx="4282657" cy="862641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" name="矩形 12"/>
          <p:cNvSpPr/>
          <p:nvPr/>
        </p:nvSpPr>
        <p:spPr>
          <a:xfrm>
            <a:off x="5793717" y="461416"/>
            <a:ext cx="3820782" cy="86264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文字方塊 13"/>
          <p:cNvSpPr txBox="1"/>
          <p:nvPr/>
        </p:nvSpPr>
        <p:spPr>
          <a:xfrm>
            <a:off x="6379595" y="461416"/>
            <a:ext cx="1961072" cy="92202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dirty="0"/>
              <a:t>东北仓库</a:t>
            </a:r>
            <a:r>
              <a:rPr lang="en-US" altLang="zh-CN" dirty="0"/>
              <a:t>28</a:t>
            </a:r>
            <a:r>
              <a:rPr lang="zh-CN" altLang="en-US" dirty="0"/>
              <a:t>个灯亮。全部正常（</a:t>
            </a:r>
            <a:r>
              <a:rPr lang="en-US" altLang="zh-CN" dirty="0"/>
              <a:t>4</a:t>
            </a:r>
            <a:r>
              <a:rPr lang="zh-CN" altLang="en-US" dirty="0"/>
              <a:t>号）</a:t>
            </a:r>
            <a:endParaRPr lang="zh-TW" altLang="en-US" dirty="0"/>
          </a:p>
        </p:txBody>
      </p:sp>
      <p:sp>
        <p:nvSpPr>
          <p:cNvPr id="15" name="文字方塊 14"/>
          <p:cNvSpPr txBox="1"/>
          <p:nvPr/>
        </p:nvSpPr>
        <p:spPr>
          <a:xfrm>
            <a:off x="2609843" y="4376405"/>
            <a:ext cx="1975449" cy="64516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TW" dirty="0"/>
              <a:t>A</a:t>
            </a:r>
            <a:r>
              <a:rPr lang="zh-CN" altLang="en-US" dirty="0"/>
              <a:t>区</a:t>
            </a:r>
            <a:r>
              <a:rPr lang="en-US" altLang="zh-CN" dirty="0"/>
              <a:t>56</a:t>
            </a:r>
            <a:r>
              <a:rPr lang="zh-CN" altLang="en-US" dirty="0"/>
              <a:t>个灯亮。全部正常（</a:t>
            </a:r>
            <a:r>
              <a:rPr lang="en-US" altLang="zh-CN" dirty="0"/>
              <a:t>1</a:t>
            </a:r>
            <a:r>
              <a:rPr lang="zh-CN" altLang="en-US" dirty="0"/>
              <a:t>号）</a:t>
            </a:r>
            <a:endParaRPr lang="zh-TW" altLang="en-US" dirty="0"/>
          </a:p>
        </p:txBody>
      </p:sp>
      <p:sp>
        <p:nvSpPr>
          <p:cNvPr id="16" name="文字方塊 15"/>
          <p:cNvSpPr txBox="1"/>
          <p:nvPr/>
        </p:nvSpPr>
        <p:spPr>
          <a:xfrm>
            <a:off x="5793717" y="4359269"/>
            <a:ext cx="1975449" cy="64516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dirty="0"/>
              <a:t>B</a:t>
            </a:r>
            <a:r>
              <a:rPr lang="zh-CN" altLang="en-US" dirty="0"/>
              <a:t>区</a:t>
            </a:r>
            <a:r>
              <a:rPr lang="en-US" altLang="zh-CN" dirty="0"/>
              <a:t>61</a:t>
            </a:r>
            <a:r>
              <a:rPr lang="zh-CN" altLang="en-US" dirty="0"/>
              <a:t>个灯亮。不亮</a:t>
            </a:r>
            <a:r>
              <a:rPr lang="en-US" altLang="zh-CN" dirty="0"/>
              <a:t>10</a:t>
            </a:r>
            <a:r>
              <a:rPr lang="zh-CN" altLang="en-US" dirty="0"/>
              <a:t>个（</a:t>
            </a:r>
            <a:r>
              <a:rPr lang="en-US" altLang="zh-CN" dirty="0"/>
              <a:t>1</a:t>
            </a:r>
            <a:r>
              <a:rPr lang="zh-CN" altLang="en-US" dirty="0"/>
              <a:t>号）</a:t>
            </a:r>
            <a:endParaRPr lang="zh-TW" altLang="en-US" dirty="0"/>
          </a:p>
        </p:txBody>
      </p:sp>
      <p:sp>
        <p:nvSpPr>
          <p:cNvPr id="17" name="文字方塊 16"/>
          <p:cNvSpPr txBox="1"/>
          <p:nvPr/>
        </p:nvSpPr>
        <p:spPr>
          <a:xfrm>
            <a:off x="2601222" y="1923627"/>
            <a:ext cx="1975449" cy="64516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dirty="0"/>
              <a:t>D</a:t>
            </a:r>
            <a:r>
              <a:rPr lang="zh-CN" altLang="en-US" dirty="0"/>
              <a:t>区</a:t>
            </a:r>
            <a:r>
              <a:rPr lang="en-US" altLang="zh-CN" dirty="0"/>
              <a:t>49</a:t>
            </a:r>
            <a:r>
              <a:rPr lang="zh-CN" altLang="en-US" dirty="0"/>
              <a:t>个灯亮，全部正常（</a:t>
            </a:r>
            <a:r>
              <a:rPr lang="en-US" altLang="zh-CN" dirty="0"/>
              <a:t>2</a:t>
            </a:r>
            <a:r>
              <a:rPr lang="zh-CN" altLang="en-US" dirty="0"/>
              <a:t>号）</a:t>
            </a:r>
            <a:endParaRPr lang="zh-TW" altLang="en-US" dirty="0"/>
          </a:p>
        </p:txBody>
      </p:sp>
      <p:sp>
        <p:nvSpPr>
          <p:cNvPr id="18" name="文字方塊 17"/>
          <p:cNvSpPr txBox="1"/>
          <p:nvPr/>
        </p:nvSpPr>
        <p:spPr>
          <a:xfrm>
            <a:off x="5793716" y="1928410"/>
            <a:ext cx="1975449" cy="64516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dirty="0"/>
              <a:t>C</a:t>
            </a:r>
            <a:r>
              <a:rPr lang="zh-CN" altLang="en-US" dirty="0"/>
              <a:t>区</a:t>
            </a:r>
            <a:r>
              <a:rPr lang="en-US" altLang="zh-CN" dirty="0"/>
              <a:t>56</a:t>
            </a:r>
            <a:r>
              <a:rPr lang="zh-CN" altLang="en-US" dirty="0"/>
              <a:t>个灯亮，全部正常（</a:t>
            </a:r>
            <a:r>
              <a:rPr lang="en-US" altLang="zh-CN" dirty="0"/>
              <a:t>2</a:t>
            </a:r>
            <a:r>
              <a:rPr lang="zh-CN" altLang="en-US" dirty="0"/>
              <a:t>号）</a:t>
            </a:r>
            <a:endParaRPr lang="zh-TW" altLang="en-US" dirty="0"/>
          </a:p>
        </p:txBody>
      </p:sp>
      <p:sp>
        <p:nvSpPr>
          <p:cNvPr id="19" name="文字方塊 18"/>
          <p:cNvSpPr txBox="1"/>
          <p:nvPr/>
        </p:nvSpPr>
        <p:spPr>
          <a:xfrm>
            <a:off x="2670232" y="5713437"/>
            <a:ext cx="1975449" cy="64516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dirty="0"/>
              <a:t>西南仓库</a:t>
            </a:r>
            <a:r>
              <a:rPr lang="en-US" altLang="zh-CN" dirty="0"/>
              <a:t>12</a:t>
            </a:r>
            <a:r>
              <a:rPr lang="zh-CN" altLang="en-US" dirty="0"/>
              <a:t>个灯亮全部正常（</a:t>
            </a:r>
            <a:r>
              <a:rPr lang="en-US" altLang="zh-CN" dirty="0"/>
              <a:t>1</a:t>
            </a:r>
            <a:r>
              <a:rPr lang="zh-CN" altLang="en-US" dirty="0"/>
              <a:t>号）</a:t>
            </a:r>
            <a:endParaRPr lang="zh-TW" altLang="en-US" dirty="0"/>
          </a:p>
        </p:txBody>
      </p:sp>
      <p:sp>
        <p:nvSpPr>
          <p:cNvPr id="20" name="文字方塊 19"/>
          <p:cNvSpPr txBox="1"/>
          <p:nvPr/>
        </p:nvSpPr>
        <p:spPr>
          <a:xfrm>
            <a:off x="5841881" y="5713438"/>
            <a:ext cx="2219863" cy="64516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dirty="0"/>
              <a:t>东南仓库</a:t>
            </a:r>
            <a:r>
              <a:rPr lang="en-US" altLang="zh-CN" dirty="0"/>
              <a:t>12</a:t>
            </a:r>
            <a:r>
              <a:rPr lang="zh-CN" altLang="en-US" dirty="0"/>
              <a:t>个灯亮，不亮</a:t>
            </a:r>
            <a:r>
              <a:rPr lang="en-US" altLang="zh-CN" dirty="0"/>
              <a:t>5</a:t>
            </a:r>
            <a:r>
              <a:rPr lang="zh-CN" altLang="en-US" dirty="0"/>
              <a:t>个（</a:t>
            </a:r>
            <a:r>
              <a:rPr lang="en-US" altLang="zh-CN" dirty="0"/>
              <a:t>1</a:t>
            </a:r>
            <a:r>
              <a:rPr lang="zh-CN" altLang="en-US" dirty="0"/>
              <a:t>号）</a:t>
            </a:r>
            <a:endParaRPr lang="zh-TW" altLang="en-US" dirty="0"/>
          </a:p>
        </p:txBody>
      </p:sp>
      <p:sp>
        <p:nvSpPr>
          <p:cNvPr id="21" name="矩形 20"/>
          <p:cNvSpPr/>
          <p:nvPr/>
        </p:nvSpPr>
        <p:spPr>
          <a:xfrm>
            <a:off x="1048465" y="3470514"/>
            <a:ext cx="8566034" cy="2889253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2" name="矩形 21"/>
          <p:cNvSpPr/>
          <p:nvPr/>
        </p:nvSpPr>
        <p:spPr>
          <a:xfrm>
            <a:off x="1090881" y="1457684"/>
            <a:ext cx="8523618" cy="1831676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3" name="文字方塊 22"/>
          <p:cNvSpPr txBox="1"/>
          <p:nvPr/>
        </p:nvSpPr>
        <p:spPr>
          <a:xfrm>
            <a:off x="8575735" y="3507466"/>
            <a:ext cx="1038764" cy="64633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5</a:t>
            </a:r>
            <a:r>
              <a:rPr lang="zh-CN" altLang="en-US" dirty="0">
                <a:solidFill>
                  <a:srgbClr val="FF0000"/>
                </a:solidFill>
              </a:rPr>
              <a:t>号配电柜新加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9671311" y="2373522"/>
            <a:ext cx="2653699" cy="230832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dirty="0">
                <a:solidFill>
                  <a:srgbClr val="FF0000"/>
                </a:solidFill>
                <a:sym typeface="+mn-ea"/>
              </a:rPr>
              <a:t>箭头路径为新加管线走向，长度约为</a:t>
            </a:r>
            <a:r>
              <a:rPr lang="en-US" altLang="zh-CN" dirty="0">
                <a:solidFill>
                  <a:srgbClr val="FF0000"/>
                </a:solidFill>
                <a:sym typeface="+mn-ea"/>
              </a:rPr>
              <a:t>200</a:t>
            </a:r>
            <a:r>
              <a:rPr lang="zh-CN" altLang="en-US" dirty="0">
                <a:solidFill>
                  <a:srgbClr val="FF0000"/>
                </a:solidFill>
                <a:sym typeface="+mn-ea"/>
              </a:rPr>
              <a:t>米，</a:t>
            </a:r>
            <a:r>
              <a:rPr lang="zh-CN" altLang="zh-CN" dirty="0">
                <a:solidFill>
                  <a:srgbClr val="FF0000"/>
                </a:solidFill>
                <a:sym typeface="+mn-ea"/>
              </a:rPr>
              <a:t>电缆桥架</a:t>
            </a:r>
            <a:r>
              <a:rPr lang="en-US" altLang="zh-CN" dirty="0">
                <a:solidFill>
                  <a:srgbClr val="FF0000"/>
                </a:solidFill>
                <a:sym typeface="+mn-ea"/>
              </a:rPr>
              <a:t>φ100*50</a:t>
            </a:r>
            <a:r>
              <a:rPr lang="zh-CN" altLang="en-US" dirty="0">
                <a:solidFill>
                  <a:srgbClr val="FF0000"/>
                </a:solidFill>
                <a:sym typeface="+mn-ea"/>
              </a:rPr>
              <a:t>，应急照明集中电源台宜</a:t>
            </a:r>
            <a:r>
              <a:rPr lang="en-US" altLang="zh-CN" dirty="0">
                <a:solidFill>
                  <a:srgbClr val="FF0000"/>
                </a:solidFill>
                <a:sym typeface="+mn-ea"/>
              </a:rPr>
              <a:t>TY-D-0.6KVA</a:t>
            </a:r>
            <a:r>
              <a:rPr lang="zh-CN" altLang="en-US" dirty="0">
                <a:solidFill>
                  <a:srgbClr val="FF0000"/>
                </a:solidFill>
                <a:sym typeface="+mn-ea"/>
              </a:rPr>
              <a:t>，应急照明控制器台宜</a:t>
            </a:r>
            <a:r>
              <a:rPr lang="en-US" altLang="zh-CN" dirty="0">
                <a:solidFill>
                  <a:srgbClr val="FF0000"/>
                </a:solidFill>
                <a:sym typeface="+mn-ea"/>
              </a:rPr>
              <a:t>TY-C-10W01B</a:t>
            </a:r>
            <a:r>
              <a:rPr lang="zh-CN" altLang="en-US" dirty="0">
                <a:solidFill>
                  <a:srgbClr val="FF0000"/>
                </a:solidFill>
                <a:sym typeface="+mn-ea"/>
              </a:rPr>
              <a:t>，电缆型号</a:t>
            </a:r>
            <a:r>
              <a:rPr lang="en-US" altLang="zh-CN" dirty="0">
                <a:solidFill>
                  <a:srgbClr val="FF0000"/>
                </a:solidFill>
                <a:sym typeface="+mn-ea"/>
              </a:rPr>
              <a:t>YJV5*6</a:t>
            </a:r>
            <a:r>
              <a:rPr lang="zh-CN" altLang="en-US" dirty="0">
                <a:solidFill>
                  <a:srgbClr val="FF0000"/>
                </a:solidFill>
                <a:sym typeface="+mn-ea"/>
              </a:rPr>
              <a:t>，照明灯品牌（浙江台宜</a:t>
            </a:r>
            <a:r>
              <a:rPr lang="en-US" altLang="zh-CN" dirty="0">
                <a:solidFill>
                  <a:srgbClr val="FF0000"/>
                </a:solidFill>
                <a:sym typeface="+mn-ea"/>
              </a:rPr>
              <a:t>3W83B)</a:t>
            </a:r>
          </a:p>
        </p:txBody>
      </p:sp>
      <p:cxnSp>
        <p:nvCxnSpPr>
          <p:cNvPr id="7" name="直接箭头连接符 6"/>
          <p:cNvCxnSpPr/>
          <p:nvPr>
            <p:custDataLst>
              <p:tags r:id="rId2"/>
            </p:custDataLst>
          </p:nvPr>
        </p:nvCxnSpPr>
        <p:spPr>
          <a:xfrm flipV="1">
            <a:off x="6189980" y="532130"/>
            <a:ext cx="3225165" cy="37465"/>
          </a:xfrm>
          <a:prstGeom prst="straightConnector1">
            <a:avLst/>
          </a:prstGeom>
          <a:ln w="28575" cmpd="sng">
            <a:solidFill>
              <a:schemeClr val="accent1">
                <a:shade val="50000"/>
              </a:schemeClr>
            </a:solidFill>
            <a:prstDash val="sysDot"/>
            <a:tailEnd type="arrow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4" name="直接箭头连接符 23"/>
          <p:cNvCxnSpPr/>
          <p:nvPr>
            <p:custDataLst>
              <p:tags r:id="rId3"/>
            </p:custDataLst>
          </p:nvPr>
        </p:nvCxnSpPr>
        <p:spPr>
          <a:xfrm>
            <a:off x="9415780" y="495300"/>
            <a:ext cx="68580" cy="3046730"/>
          </a:xfrm>
          <a:prstGeom prst="straightConnector1">
            <a:avLst/>
          </a:prstGeom>
          <a:ln w="28575" cmpd="sng">
            <a:solidFill>
              <a:schemeClr val="accent1">
                <a:shade val="50000"/>
              </a:schemeClr>
            </a:solidFill>
            <a:prstDash val="sysDot"/>
            <a:tailEnd type="arrow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27" name="图片 26" descr="15646545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10252710" y="4514215"/>
            <a:ext cx="1553845" cy="221996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65810" y="2690495"/>
            <a:ext cx="10515600" cy="1325563"/>
          </a:xfrm>
        </p:spPr>
        <p:txBody>
          <a:bodyPr/>
          <a:lstStyle/>
          <a:p>
            <a:pPr algn="ctr"/>
            <a:r>
              <a:rPr lang="zh-CN" altLang="en-US" dirty="0">
                <a:sym typeface="+mn-ea"/>
              </a:rPr>
              <a:t>3、</a:t>
            </a:r>
            <a:r>
              <a:rPr lang="zh-CN" altLang="zh-CN" sz="4400" dirty="0"/>
              <a:t>水</a:t>
            </a:r>
            <a:r>
              <a:rPr lang="zh-CN" altLang="en-US" sz="4400" dirty="0"/>
              <a:t>箱外保温脱落</a:t>
            </a:r>
            <a:endParaRPr lang="zh-CN" alt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微信图片_20230726092332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480" y="1156704"/>
            <a:ext cx="5858510" cy="5351780"/>
          </a:xfrm>
          <a:prstGeom prst="rect">
            <a:avLst/>
          </a:prstGeom>
        </p:spPr>
      </p:pic>
      <p:cxnSp>
        <p:nvCxnSpPr>
          <p:cNvPr id="6" name="直接箭头连接符 5"/>
          <p:cNvCxnSpPr/>
          <p:nvPr>
            <p:custDataLst>
              <p:tags r:id="rId1"/>
            </p:custDataLst>
          </p:nvPr>
        </p:nvCxnSpPr>
        <p:spPr>
          <a:xfrm>
            <a:off x="484505" y="1704793"/>
            <a:ext cx="5611495" cy="0"/>
          </a:xfrm>
          <a:prstGeom prst="straightConnector1">
            <a:avLst/>
          </a:prstGeom>
          <a:ln>
            <a:tailEnd type="arrow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8" name="矩形 7"/>
          <p:cNvSpPr/>
          <p:nvPr/>
        </p:nvSpPr>
        <p:spPr>
          <a:xfrm>
            <a:off x="197485" y="1484448"/>
            <a:ext cx="287020" cy="440690"/>
          </a:xfrm>
          <a:prstGeom prst="rect">
            <a:avLst/>
          </a:prstGeom>
          <a:noFill/>
          <a:ln w="28575"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C00000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197485" y="281305"/>
            <a:ext cx="6735160" cy="12058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zh-CN" sz="3600" dirty="0">
                <a:solidFill>
                  <a:srgbClr val="C00000"/>
                </a:solidFill>
              </a:rPr>
              <a:t>水</a:t>
            </a:r>
            <a:r>
              <a:rPr lang="zh-CN" altLang="en-US" sz="3600" dirty="0">
                <a:solidFill>
                  <a:srgbClr val="C00000"/>
                </a:solidFill>
              </a:rPr>
              <a:t>箱外保温脱落</a:t>
            </a:r>
            <a:r>
              <a:rPr lang="zh-CN" altLang="zh-CN" sz="3600" dirty="0">
                <a:solidFill>
                  <a:srgbClr val="C00000"/>
                </a:solidFill>
              </a:rPr>
              <a:t>施工方案</a:t>
            </a:r>
          </a:p>
        </p:txBody>
      </p:sp>
      <p:pic>
        <p:nvPicPr>
          <p:cNvPr id="5" name="图片 4" descr="微信图片_20230802153919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70360" y="4347602"/>
            <a:ext cx="2880023" cy="2160882"/>
          </a:xfrm>
          <a:prstGeom prst="rect">
            <a:avLst/>
          </a:prstGeom>
        </p:spPr>
      </p:pic>
      <p:pic>
        <p:nvPicPr>
          <p:cNvPr id="7" name="图片 6" descr="微信图片_20230802153920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24743" y="2064615"/>
            <a:ext cx="2881394" cy="2161536"/>
          </a:xfrm>
          <a:prstGeom prst="rect">
            <a:avLst/>
          </a:prstGeom>
        </p:spPr>
      </p:pic>
      <p:pic>
        <p:nvPicPr>
          <p:cNvPr id="11" name="图片 10" descr="微信图片_20230802153933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70360" y="2064615"/>
            <a:ext cx="2880023" cy="2161536"/>
          </a:xfrm>
          <a:prstGeom prst="rect">
            <a:avLst/>
          </a:prstGeom>
        </p:spPr>
      </p:pic>
      <p:sp>
        <p:nvSpPr>
          <p:cNvPr id="30" name="文本框 29"/>
          <p:cNvSpPr txBox="1"/>
          <p:nvPr>
            <p:custDataLst>
              <p:tags r:id="rId3"/>
            </p:custDataLst>
          </p:nvPr>
        </p:nvSpPr>
        <p:spPr>
          <a:xfrm>
            <a:off x="6082303" y="884237"/>
            <a:ext cx="5936160" cy="75342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dirty="0">
                <a:solidFill>
                  <a:srgbClr val="C00000"/>
                </a:solidFill>
              </a:rPr>
              <a:t>对现场已</a:t>
            </a:r>
            <a:r>
              <a:rPr lang="zh-CN" dirty="0">
                <a:solidFill>
                  <a:srgbClr val="C00000"/>
                </a:solidFill>
              </a:rPr>
              <a:t>脱落保温板</a:t>
            </a:r>
            <a:r>
              <a:rPr lang="zh-CN" altLang="en-US" dirty="0">
                <a:solidFill>
                  <a:srgbClr val="C00000"/>
                </a:solidFill>
              </a:rPr>
              <a:t>脱落的</a:t>
            </a:r>
            <a:r>
              <a:rPr lang="zh-CN" dirty="0">
                <a:solidFill>
                  <a:srgbClr val="C00000"/>
                </a:solidFill>
              </a:rPr>
              <a:t>重新</a:t>
            </a:r>
            <a:r>
              <a:rPr lang="zh-CN" altLang="en-US" dirty="0">
                <a:solidFill>
                  <a:srgbClr val="C00000"/>
                </a:solidFill>
              </a:rPr>
              <a:t>进行结构胶</a:t>
            </a:r>
            <a:r>
              <a:rPr lang="zh-CN" dirty="0">
                <a:solidFill>
                  <a:srgbClr val="C00000"/>
                </a:solidFill>
              </a:rPr>
              <a:t>粘贴</a:t>
            </a:r>
            <a:r>
              <a:rPr lang="zh-CN" altLang="en-US" dirty="0">
                <a:solidFill>
                  <a:srgbClr val="C00000"/>
                </a:solidFill>
              </a:rPr>
              <a:t>，现场存在松动情况的进行结构胶粘接加固处理，并进行角部加焊处理，纵向加焊</a:t>
            </a:r>
            <a:r>
              <a:rPr lang="en-US" altLang="zh-CN" dirty="0">
                <a:solidFill>
                  <a:srgbClr val="C00000"/>
                </a:solidFill>
              </a:rPr>
              <a:t>25*40*1.2</a:t>
            </a:r>
            <a:r>
              <a:rPr lang="zh-CN" altLang="en-US" dirty="0">
                <a:solidFill>
                  <a:srgbClr val="C00000"/>
                </a:solidFill>
              </a:rPr>
              <a:t>的不锈钢方管预计长度</a:t>
            </a:r>
            <a:r>
              <a:rPr lang="en-US" altLang="zh-CN" dirty="0">
                <a:solidFill>
                  <a:srgbClr val="C00000"/>
                </a:solidFill>
              </a:rPr>
              <a:t>50m</a:t>
            </a:r>
            <a:r>
              <a:rPr lang="zh-CN" altLang="en-US" dirty="0">
                <a:solidFill>
                  <a:srgbClr val="C00000"/>
                </a:solidFill>
              </a:rPr>
              <a:t>，</a:t>
            </a:r>
            <a:r>
              <a:rPr lang="zh-CN" dirty="0">
                <a:solidFill>
                  <a:srgbClr val="C00000"/>
                </a:solidFill>
              </a:rPr>
              <a:t>预估</a:t>
            </a:r>
            <a:r>
              <a:rPr lang="zh-CN" altLang="en-US" dirty="0">
                <a:solidFill>
                  <a:srgbClr val="C00000"/>
                </a:solidFill>
              </a:rPr>
              <a:t>保温板加固部位</a:t>
            </a:r>
            <a:r>
              <a:rPr lang="zh-CN" dirty="0">
                <a:solidFill>
                  <a:srgbClr val="C00000"/>
                </a:solidFill>
              </a:rPr>
              <a:t>面积</a:t>
            </a:r>
            <a:r>
              <a:rPr lang="zh-CN" altLang="en-US" dirty="0">
                <a:solidFill>
                  <a:srgbClr val="C00000"/>
                </a:solidFill>
              </a:rPr>
              <a:t>约</a:t>
            </a:r>
            <a:r>
              <a:rPr lang="en-US" altLang="zh-CN" dirty="0">
                <a:solidFill>
                  <a:srgbClr val="C00000"/>
                </a:solidFill>
              </a:rPr>
              <a:t>200m</a:t>
            </a:r>
            <a:r>
              <a:rPr lang="en-US" altLang="zh-CN" baseline="30000" dirty="0">
                <a:solidFill>
                  <a:srgbClr val="C00000"/>
                </a:solidFill>
                <a:uFillTx/>
              </a:rPr>
              <a:t>2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65810" y="2690495"/>
            <a:ext cx="10515600" cy="1325563"/>
          </a:xfrm>
        </p:spPr>
        <p:txBody>
          <a:bodyPr/>
          <a:lstStyle/>
          <a:p>
            <a:pPr algn="ctr"/>
            <a:r>
              <a:rPr lang="zh-CN" altLang="en-US">
                <a:sym typeface="+mn-ea"/>
              </a:rPr>
              <a:t>4、消防双电源其中一组电源短路跳闸</a:t>
            </a:r>
            <a:endParaRPr lang="zh-CN" alt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微信图片_20230726092332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49880" y="753110"/>
            <a:ext cx="5858510" cy="535178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3094848" y="3428999"/>
            <a:ext cx="1645103" cy="881743"/>
          </a:xfrm>
          <a:prstGeom prst="rect">
            <a:avLst/>
          </a:prstGeom>
          <a:noFill/>
          <a:ln w="28575"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>
            <p:custDataLst>
              <p:tags r:id="rId1"/>
            </p:custDataLst>
          </p:nvPr>
        </p:nvSpPr>
        <p:spPr>
          <a:xfrm>
            <a:off x="9075575" y="3469660"/>
            <a:ext cx="2983904" cy="55427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zh-CN" dirty="0">
                <a:solidFill>
                  <a:srgbClr val="C00000"/>
                </a:solidFill>
              </a:rPr>
              <a:t>消防双电源有一组需要检修，经常跳闸</a:t>
            </a:r>
          </a:p>
        </p:txBody>
      </p:sp>
      <p:cxnSp>
        <p:nvCxnSpPr>
          <p:cNvPr id="2" name="直接箭头连接符 1"/>
          <p:cNvCxnSpPr/>
          <p:nvPr>
            <p:custDataLst>
              <p:tags r:id="rId2"/>
            </p:custDataLst>
          </p:nvPr>
        </p:nvCxnSpPr>
        <p:spPr>
          <a:xfrm>
            <a:off x="4743141" y="3746798"/>
            <a:ext cx="4279561" cy="0"/>
          </a:xfrm>
          <a:prstGeom prst="straightConnector1">
            <a:avLst/>
          </a:prstGeom>
          <a:ln>
            <a:solidFill>
              <a:srgbClr val="FF0000"/>
            </a:solidFill>
            <a:tailEnd type="arrow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" name="文本框 2"/>
          <p:cNvSpPr txBox="1"/>
          <p:nvPr>
            <p:custDataLst>
              <p:tags r:id="rId3"/>
            </p:custDataLst>
          </p:nvPr>
        </p:nvSpPr>
        <p:spPr>
          <a:xfrm>
            <a:off x="215414" y="123359"/>
            <a:ext cx="5109621" cy="62975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zh-CN" sz="3600" dirty="0">
                <a:solidFill>
                  <a:srgbClr val="C00000"/>
                </a:solidFill>
              </a:rPr>
              <a:t>消防电源施工方案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65810" y="2690495"/>
            <a:ext cx="10515600" cy="1325563"/>
          </a:xfrm>
        </p:spPr>
        <p:txBody>
          <a:bodyPr/>
          <a:lstStyle/>
          <a:p>
            <a:pPr algn="ctr"/>
            <a:r>
              <a:rPr lang="zh-CN" altLang="en-US" dirty="0">
                <a:sym typeface="+mn-ea"/>
              </a:rPr>
              <a:t>5、湿式报警阀信号开关</a:t>
            </a:r>
            <a:endParaRPr lang="zh-CN" alt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7048420" y="3429000"/>
            <a:ext cx="5143580" cy="1912775"/>
          </a:xfrm>
        </p:spPr>
        <p:txBody>
          <a:bodyPr>
            <a:normAutofit/>
          </a:bodyPr>
          <a:lstStyle/>
          <a:p>
            <a:r>
              <a:rPr lang="zh-CN" altLang="en-US" sz="1800" dirty="0">
                <a:solidFill>
                  <a:srgbClr val="C00000"/>
                </a:solidFill>
                <a:latin typeface="+mn-lt"/>
                <a:ea typeface="+mn-ea"/>
                <a:cs typeface="+mn-cs"/>
              </a:rPr>
              <a:t>思源馆湿式报警阀开关故障需更换，湿式报警阀</a:t>
            </a:r>
            <a:r>
              <a:rPr lang="en-US" altLang="zh-CN" sz="1800" dirty="0">
                <a:solidFill>
                  <a:srgbClr val="C00000"/>
                </a:solidFill>
                <a:latin typeface="+mn-lt"/>
                <a:ea typeface="+mn-ea"/>
                <a:cs typeface="+mn-cs"/>
              </a:rPr>
              <a:t>ZSFZ-100</a:t>
            </a:r>
            <a:br>
              <a:rPr lang="en-US" altLang="zh-CN" sz="1800" dirty="0">
                <a:solidFill>
                  <a:srgbClr val="C00000"/>
                </a:solidFill>
                <a:latin typeface="+mn-lt"/>
                <a:ea typeface="+mn-ea"/>
                <a:cs typeface="+mn-cs"/>
              </a:rPr>
            </a:br>
            <a:endParaRPr lang="zh-CN" altLang="en-US" sz="1800" dirty="0">
              <a:solidFill>
                <a:srgbClr val="C00000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5" name="图片 4" descr="微信图片_20230726092332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1160" y="1070351"/>
            <a:ext cx="5858510" cy="535178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249593" y="218497"/>
            <a:ext cx="47702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dirty="0">
                <a:solidFill>
                  <a:srgbClr val="C00000"/>
                </a:solidFill>
                <a:sym typeface="+mn-ea"/>
              </a:rPr>
              <a:t>湿式报警阀</a:t>
            </a:r>
            <a:endParaRPr lang="zh-CN" altLang="en-US" sz="3600" dirty="0">
              <a:solidFill>
                <a:srgbClr val="C00000"/>
              </a:solidFill>
            </a:endParaRPr>
          </a:p>
        </p:txBody>
      </p:sp>
      <p:cxnSp>
        <p:nvCxnSpPr>
          <p:cNvPr id="8" name="直接箭头连接符 7"/>
          <p:cNvCxnSpPr>
            <a:stCxn id="10" idx="3"/>
          </p:cNvCxnSpPr>
          <p:nvPr>
            <p:custDataLst>
              <p:tags r:id="rId2"/>
            </p:custDataLst>
          </p:nvPr>
        </p:nvCxnSpPr>
        <p:spPr>
          <a:xfrm flipV="1">
            <a:off x="3526972" y="4030824"/>
            <a:ext cx="3521448" cy="8255"/>
          </a:xfrm>
          <a:prstGeom prst="straightConnector1">
            <a:avLst/>
          </a:prstGeom>
          <a:ln>
            <a:solidFill>
              <a:srgbClr val="FF0000"/>
            </a:solidFill>
            <a:tailEnd type="arrow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0" name="矩形 9"/>
          <p:cNvSpPr/>
          <p:nvPr/>
        </p:nvSpPr>
        <p:spPr>
          <a:xfrm>
            <a:off x="2503016" y="3590134"/>
            <a:ext cx="1023956" cy="897890"/>
          </a:xfrm>
          <a:prstGeom prst="rect">
            <a:avLst/>
          </a:prstGeom>
          <a:noFill/>
          <a:ln w="28575"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C00000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65810" y="2690495"/>
            <a:ext cx="10515600" cy="1325563"/>
          </a:xfrm>
        </p:spPr>
        <p:txBody>
          <a:bodyPr/>
          <a:lstStyle/>
          <a:p>
            <a:pPr algn="ctr"/>
            <a:r>
              <a:rPr lang="en-US" altLang="zh-CN" dirty="0">
                <a:sym typeface="+mn-ea"/>
              </a:rPr>
              <a:t>6</a:t>
            </a:r>
            <a:r>
              <a:rPr lang="zh-CN" altLang="en-US" dirty="0">
                <a:sym typeface="+mn-ea"/>
              </a:rPr>
              <a:t>、</a:t>
            </a:r>
            <a:r>
              <a:rPr lang="zh-CN" altLang="en-US" dirty="0"/>
              <a:t>扩音器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8200" y="279400"/>
            <a:ext cx="9250045" cy="446405"/>
          </a:xfrm>
        </p:spPr>
        <p:txBody>
          <a:bodyPr>
            <a:normAutofit fontScale="90000"/>
          </a:bodyPr>
          <a:lstStyle/>
          <a:p>
            <a:r>
              <a:rPr lang="zh-CN" altLang="en-US" dirty="0"/>
              <a:t>精密一厂扩音器增加位置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815D34-B692-4E25-A4C2-ED82F3E1593D}" type="slidenum">
              <a:rPr lang="zh-TW" altLang="en-US" smtClean="0"/>
              <a:t>16</a:t>
            </a:fld>
            <a:endParaRPr lang="zh-TW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20486" y="733244"/>
            <a:ext cx="6194574" cy="6021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等腰三角形 4"/>
          <p:cNvSpPr/>
          <p:nvPr/>
        </p:nvSpPr>
        <p:spPr>
          <a:xfrm>
            <a:off x="3470062" y="2182483"/>
            <a:ext cx="315324" cy="258792"/>
          </a:xfrm>
          <a:prstGeom prst="triangl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solidFill>
                  <a:schemeClr val="tx1"/>
                </a:solidFill>
              </a:rPr>
              <a:t>1</a:t>
            </a:r>
            <a:endParaRPr lang="zh-TW" altLang="en-US" dirty="0">
              <a:solidFill>
                <a:schemeClr val="tx1"/>
              </a:solidFill>
            </a:endParaRPr>
          </a:p>
        </p:txBody>
      </p:sp>
      <p:sp>
        <p:nvSpPr>
          <p:cNvPr id="6" name="橢圓 5"/>
          <p:cNvSpPr/>
          <p:nvPr/>
        </p:nvSpPr>
        <p:spPr>
          <a:xfrm>
            <a:off x="2438400" y="2182482"/>
            <a:ext cx="241539" cy="25879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6" name="等腰三角形 15"/>
          <p:cNvSpPr/>
          <p:nvPr/>
        </p:nvSpPr>
        <p:spPr>
          <a:xfrm>
            <a:off x="3470062" y="4661135"/>
            <a:ext cx="315324" cy="258792"/>
          </a:xfrm>
          <a:prstGeom prst="triangl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solidFill>
                  <a:schemeClr val="tx1"/>
                </a:solidFill>
              </a:rPr>
              <a:t>4</a:t>
            </a:r>
            <a:endParaRPr lang="zh-TW" altLang="en-US" dirty="0">
              <a:solidFill>
                <a:schemeClr val="tx1"/>
              </a:solidFill>
            </a:endParaRPr>
          </a:p>
        </p:txBody>
      </p:sp>
      <p:sp>
        <p:nvSpPr>
          <p:cNvPr id="17" name="等腰三角形 16"/>
          <p:cNvSpPr/>
          <p:nvPr/>
        </p:nvSpPr>
        <p:spPr>
          <a:xfrm>
            <a:off x="5691049" y="4661135"/>
            <a:ext cx="315324" cy="258792"/>
          </a:xfrm>
          <a:prstGeom prst="triangl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solidFill>
                  <a:schemeClr val="tx1"/>
                </a:solidFill>
              </a:rPr>
              <a:t>3</a:t>
            </a:r>
            <a:endParaRPr lang="zh-TW" altLang="en-US" dirty="0">
              <a:solidFill>
                <a:schemeClr val="tx1"/>
              </a:solidFill>
            </a:endParaRPr>
          </a:p>
        </p:txBody>
      </p:sp>
      <p:sp>
        <p:nvSpPr>
          <p:cNvPr id="18" name="等腰三角形 17"/>
          <p:cNvSpPr/>
          <p:nvPr/>
        </p:nvSpPr>
        <p:spPr>
          <a:xfrm>
            <a:off x="3429173" y="3812875"/>
            <a:ext cx="315324" cy="258792"/>
          </a:xfrm>
          <a:prstGeom prst="triangl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solidFill>
                  <a:schemeClr val="tx1"/>
                </a:solidFill>
              </a:rPr>
              <a:t>5</a:t>
            </a:r>
            <a:endParaRPr lang="zh-TW" altLang="en-US" dirty="0">
              <a:solidFill>
                <a:schemeClr val="tx1"/>
              </a:solidFill>
            </a:endParaRPr>
          </a:p>
        </p:txBody>
      </p:sp>
      <p:sp>
        <p:nvSpPr>
          <p:cNvPr id="19" name="等腰三角形 18"/>
          <p:cNvSpPr/>
          <p:nvPr/>
        </p:nvSpPr>
        <p:spPr>
          <a:xfrm>
            <a:off x="5680179" y="2228491"/>
            <a:ext cx="315324" cy="258792"/>
          </a:xfrm>
          <a:prstGeom prst="triangl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solidFill>
                  <a:schemeClr val="tx1"/>
                </a:solidFill>
              </a:rPr>
              <a:t>2</a:t>
            </a:r>
            <a:endParaRPr lang="zh-TW" altLang="en-US" dirty="0">
              <a:solidFill>
                <a:schemeClr val="tx1"/>
              </a:solidFill>
            </a:endParaRPr>
          </a:p>
        </p:txBody>
      </p:sp>
      <p:sp>
        <p:nvSpPr>
          <p:cNvPr id="21" name="橢圓 20"/>
          <p:cNvSpPr/>
          <p:nvPr/>
        </p:nvSpPr>
        <p:spPr>
          <a:xfrm>
            <a:off x="2438400" y="4661135"/>
            <a:ext cx="241539" cy="25879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22" name="直線單箭頭接點 21"/>
          <p:cNvCxnSpPr>
            <a:stCxn id="6" idx="6"/>
            <a:endCxn id="5" idx="1"/>
          </p:cNvCxnSpPr>
          <p:nvPr/>
        </p:nvCxnSpPr>
        <p:spPr>
          <a:xfrm>
            <a:off x="2679939" y="2311879"/>
            <a:ext cx="868954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線單箭頭接點 24"/>
          <p:cNvCxnSpPr/>
          <p:nvPr/>
        </p:nvCxnSpPr>
        <p:spPr>
          <a:xfrm>
            <a:off x="3744497" y="2311879"/>
            <a:ext cx="1946552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線單箭頭接點 26"/>
          <p:cNvCxnSpPr>
            <a:stCxn id="21" idx="6"/>
            <a:endCxn id="16" idx="1"/>
          </p:cNvCxnSpPr>
          <p:nvPr/>
        </p:nvCxnSpPr>
        <p:spPr>
          <a:xfrm flipV="1">
            <a:off x="2679939" y="4790531"/>
            <a:ext cx="868954" cy="1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線單箭頭接點 28"/>
          <p:cNvCxnSpPr/>
          <p:nvPr/>
        </p:nvCxnSpPr>
        <p:spPr>
          <a:xfrm>
            <a:off x="3744497" y="4790531"/>
            <a:ext cx="1946552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線單箭頭接點 30"/>
          <p:cNvCxnSpPr>
            <a:stCxn id="21" idx="0"/>
          </p:cNvCxnSpPr>
          <p:nvPr/>
        </p:nvCxnSpPr>
        <p:spPr>
          <a:xfrm flipV="1">
            <a:off x="2559170" y="3942271"/>
            <a:ext cx="0" cy="71886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9" name="直線單箭頭接點 1028"/>
          <p:cNvCxnSpPr/>
          <p:nvPr/>
        </p:nvCxnSpPr>
        <p:spPr>
          <a:xfrm>
            <a:off x="2559170" y="3942271"/>
            <a:ext cx="870003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表格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4306401"/>
              </p:ext>
            </p:extLst>
          </p:nvPr>
        </p:nvGraphicFramePr>
        <p:xfrm>
          <a:off x="7993810" y="1900687"/>
          <a:ext cx="3534802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348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zh-CN" altLang="en-US" dirty="0"/>
                        <a:t>说明：圆形图案接电源端，三角形图案新增扩音器位置</a:t>
                      </a:r>
                    </a:p>
                    <a:p>
                      <a:r>
                        <a:rPr lang="zh-CN" altLang="zh-TW" dirty="0">
                          <a:solidFill>
                            <a:srgbClr val="C00000"/>
                          </a:solidFill>
                        </a:rPr>
                        <a:t>（管线工程量约</a:t>
                      </a:r>
                      <a:r>
                        <a:rPr lang="en-US" altLang="zh-CN" dirty="0">
                          <a:solidFill>
                            <a:srgbClr val="C00000"/>
                          </a:solidFill>
                        </a:rPr>
                        <a:t>145</a:t>
                      </a:r>
                      <a:r>
                        <a:rPr lang="zh-CN" altLang="en-US" dirty="0">
                          <a:solidFill>
                            <a:srgbClr val="C00000"/>
                          </a:solidFill>
                        </a:rPr>
                        <a:t>米）</a:t>
                      </a:r>
                      <a:endParaRPr lang="en-US" altLang="zh-CN" dirty="0">
                        <a:solidFill>
                          <a:srgbClr val="C00000"/>
                        </a:solidFill>
                      </a:endParaRPr>
                    </a:p>
                    <a:p>
                      <a:r>
                        <a:rPr lang="zh-CN" altLang="en-US" dirty="0">
                          <a:solidFill>
                            <a:srgbClr val="C00000"/>
                          </a:solidFill>
                          <a:highlight>
                            <a:srgbClr val="000000">
                              <a:alpha val="0"/>
                            </a:srgbClr>
                          </a:highlight>
                        </a:rPr>
                        <a:t>管材型号</a:t>
                      </a:r>
                      <a:r>
                        <a:rPr lang="en-US" altLang="zh-CN" dirty="0">
                          <a:solidFill>
                            <a:srgbClr val="C00000"/>
                          </a:solidFill>
                          <a:highlight>
                            <a:srgbClr val="000000">
                              <a:alpha val="0"/>
                            </a:srgbClr>
                          </a:highlight>
                        </a:rPr>
                        <a:t>TC25WE</a:t>
                      </a:r>
                      <a:r>
                        <a:rPr lang="zh-CN" altLang="en-US" dirty="0">
                          <a:solidFill>
                            <a:srgbClr val="C00000"/>
                          </a:solidFill>
                          <a:highlight>
                            <a:srgbClr val="000000">
                              <a:alpha val="0"/>
                            </a:srgbClr>
                          </a:highlight>
                        </a:rPr>
                        <a:t>、电线型号</a:t>
                      </a:r>
                      <a:r>
                        <a:rPr lang="en-US" altLang="zh-CN" dirty="0">
                          <a:solidFill>
                            <a:srgbClr val="C00000"/>
                          </a:solidFill>
                          <a:highlight>
                            <a:srgbClr val="000000">
                              <a:alpha val="0"/>
                            </a:srgbClr>
                          </a:highlight>
                        </a:rPr>
                        <a:t>DV25WE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8200" y="307975"/>
            <a:ext cx="8914765" cy="381635"/>
          </a:xfrm>
        </p:spPr>
        <p:txBody>
          <a:bodyPr>
            <a:normAutofit fontScale="90000"/>
          </a:bodyPr>
          <a:lstStyle/>
          <a:p>
            <a:r>
              <a:rPr lang="zh-CN" altLang="en-US" dirty="0"/>
              <a:t> 精密二厂扩音器增加位置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815D34-B692-4E25-A4C2-ED82F3E1593D}" type="slidenum">
              <a:rPr lang="zh-TW" altLang="en-US" smtClean="0"/>
              <a:t>17</a:t>
            </a:fld>
            <a:endParaRPr lang="zh-TW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10265" y="704490"/>
            <a:ext cx="5671329" cy="60298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橢圓 5"/>
          <p:cNvSpPr/>
          <p:nvPr/>
        </p:nvSpPr>
        <p:spPr>
          <a:xfrm>
            <a:off x="2248619" y="2553414"/>
            <a:ext cx="241539" cy="25879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等腰三角形 6"/>
          <p:cNvSpPr/>
          <p:nvPr/>
        </p:nvSpPr>
        <p:spPr>
          <a:xfrm>
            <a:off x="3310158" y="2553414"/>
            <a:ext cx="315324" cy="258792"/>
          </a:xfrm>
          <a:prstGeom prst="triangl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solidFill>
                  <a:schemeClr val="tx1"/>
                </a:solidFill>
              </a:rPr>
              <a:t>1</a:t>
            </a:r>
            <a:endParaRPr lang="zh-TW" altLang="en-US" dirty="0">
              <a:solidFill>
                <a:schemeClr val="tx1"/>
              </a:solidFill>
            </a:endParaRPr>
          </a:p>
        </p:txBody>
      </p:sp>
      <p:sp>
        <p:nvSpPr>
          <p:cNvPr id="8" name="等腰三角形 7"/>
          <p:cNvSpPr/>
          <p:nvPr/>
        </p:nvSpPr>
        <p:spPr>
          <a:xfrm>
            <a:off x="5307488" y="4249947"/>
            <a:ext cx="315324" cy="258792"/>
          </a:xfrm>
          <a:prstGeom prst="triangl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solidFill>
                  <a:schemeClr val="tx1"/>
                </a:solidFill>
              </a:rPr>
              <a:t>5</a:t>
            </a:r>
            <a:endParaRPr lang="zh-TW" altLang="en-US" dirty="0">
              <a:solidFill>
                <a:schemeClr val="tx1"/>
              </a:solidFill>
            </a:endParaRPr>
          </a:p>
        </p:txBody>
      </p:sp>
      <p:sp>
        <p:nvSpPr>
          <p:cNvPr id="9" name="等腰三角形 8"/>
          <p:cNvSpPr/>
          <p:nvPr/>
        </p:nvSpPr>
        <p:spPr>
          <a:xfrm>
            <a:off x="3207762" y="4258573"/>
            <a:ext cx="315324" cy="258792"/>
          </a:xfrm>
          <a:prstGeom prst="triangl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solidFill>
                  <a:schemeClr val="tx1"/>
                </a:solidFill>
              </a:rPr>
              <a:t>4</a:t>
            </a:r>
            <a:endParaRPr lang="zh-TW" altLang="en-US" dirty="0">
              <a:solidFill>
                <a:schemeClr val="tx1"/>
              </a:solidFill>
            </a:endParaRPr>
          </a:p>
        </p:txBody>
      </p:sp>
      <p:sp>
        <p:nvSpPr>
          <p:cNvPr id="10" name="等腰三角形 9"/>
          <p:cNvSpPr/>
          <p:nvPr/>
        </p:nvSpPr>
        <p:spPr>
          <a:xfrm>
            <a:off x="4879043" y="2553414"/>
            <a:ext cx="315324" cy="258792"/>
          </a:xfrm>
          <a:prstGeom prst="triangl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solidFill>
                  <a:schemeClr val="tx1"/>
                </a:solidFill>
              </a:rPr>
              <a:t>2</a:t>
            </a:r>
            <a:endParaRPr lang="zh-TW" altLang="en-US" dirty="0">
              <a:solidFill>
                <a:schemeClr val="tx1"/>
              </a:solidFill>
            </a:endParaRPr>
          </a:p>
        </p:txBody>
      </p:sp>
      <p:sp>
        <p:nvSpPr>
          <p:cNvPr id="11" name="等腰三角形 10"/>
          <p:cNvSpPr/>
          <p:nvPr/>
        </p:nvSpPr>
        <p:spPr>
          <a:xfrm>
            <a:off x="3207762" y="6211019"/>
            <a:ext cx="315324" cy="258792"/>
          </a:xfrm>
          <a:prstGeom prst="triangl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solidFill>
                  <a:schemeClr val="tx1"/>
                </a:solidFill>
              </a:rPr>
              <a:t>7</a:t>
            </a:r>
            <a:endParaRPr lang="zh-TW" altLang="en-US" dirty="0">
              <a:solidFill>
                <a:schemeClr val="tx1"/>
              </a:solidFill>
            </a:endParaRPr>
          </a:p>
        </p:txBody>
      </p:sp>
      <p:sp>
        <p:nvSpPr>
          <p:cNvPr id="12" name="等腰三角形 11"/>
          <p:cNvSpPr/>
          <p:nvPr/>
        </p:nvSpPr>
        <p:spPr>
          <a:xfrm>
            <a:off x="2839415" y="6018362"/>
            <a:ext cx="315323" cy="258792"/>
          </a:xfrm>
          <a:prstGeom prst="triangl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solidFill>
                  <a:schemeClr val="tx1"/>
                </a:solidFill>
              </a:rPr>
              <a:t>6</a:t>
            </a:r>
            <a:endParaRPr lang="zh-TW" altLang="en-US" dirty="0">
              <a:solidFill>
                <a:schemeClr val="tx1"/>
              </a:solidFill>
            </a:endParaRPr>
          </a:p>
        </p:txBody>
      </p:sp>
      <p:sp>
        <p:nvSpPr>
          <p:cNvPr id="13" name="等腰三角形 12"/>
          <p:cNvSpPr/>
          <p:nvPr/>
        </p:nvSpPr>
        <p:spPr>
          <a:xfrm>
            <a:off x="3154738" y="3349925"/>
            <a:ext cx="315324" cy="258792"/>
          </a:xfrm>
          <a:prstGeom prst="triangl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solidFill>
                  <a:schemeClr val="tx1"/>
                </a:solidFill>
              </a:rPr>
              <a:t>3</a:t>
            </a:r>
            <a:endParaRPr lang="zh-TW" altLang="en-US" dirty="0">
              <a:solidFill>
                <a:schemeClr val="tx1"/>
              </a:solidFill>
            </a:endParaRPr>
          </a:p>
        </p:txBody>
      </p:sp>
      <p:sp>
        <p:nvSpPr>
          <p:cNvPr id="14" name="橢圓 13"/>
          <p:cNvSpPr/>
          <p:nvPr/>
        </p:nvSpPr>
        <p:spPr>
          <a:xfrm>
            <a:off x="2087593" y="3971021"/>
            <a:ext cx="241539" cy="25879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5" name="橢圓 14"/>
          <p:cNvSpPr/>
          <p:nvPr/>
        </p:nvSpPr>
        <p:spPr>
          <a:xfrm>
            <a:off x="2311880" y="3335542"/>
            <a:ext cx="241539" cy="25879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16" name="直線單箭頭接點 15"/>
          <p:cNvCxnSpPr/>
          <p:nvPr/>
        </p:nvCxnSpPr>
        <p:spPr>
          <a:xfrm>
            <a:off x="2553419" y="2682810"/>
            <a:ext cx="756739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單箭頭接點 17"/>
          <p:cNvCxnSpPr/>
          <p:nvPr/>
        </p:nvCxnSpPr>
        <p:spPr>
          <a:xfrm>
            <a:off x="3625482" y="2682810"/>
            <a:ext cx="1253561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單箭頭接點 19"/>
          <p:cNvCxnSpPr/>
          <p:nvPr/>
        </p:nvCxnSpPr>
        <p:spPr>
          <a:xfrm>
            <a:off x="2662687" y="3479321"/>
            <a:ext cx="492051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線單箭頭接點 21"/>
          <p:cNvCxnSpPr/>
          <p:nvPr/>
        </p:nvCxnSpPr>
        <p:spPr>
          <a:xfrm>
            <a:off x="2369388" y="4100417"/>
            <a:ext cx="0" cy="40832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線單箭頭接點 23"/>
          <p:cNvCxnSpPr/>
          <p:nvPr/>
        </p:nvCxnSpPr>
        <p:spPr>
          <a:xfrm>
            <a:off x="2369388" y="4508739"/>
            <a:ext cx="785350" cy="862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線單箭頭接點 25"/>
          <p:cNvCxnSpPr/>
          <p:nvPr/>
        </p:nvCxnSpPr>
        <p:spPr>
          <a:xfrm>
            <a:off x="3625482" y="4508739"/>
            <a:ext cx="1568885" cy="862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橢圓 27"/>
          <p:cNvSpPr/>
          <p:nvPr/>
        </p:nvSpPr>
        <p:spPr>
          <a:xfrm>
            <a:off x="2239993" y="5716432"/>
            <a:ext cx="241539" cy="25879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29" name="直線單箭頭接點 28"/>
          <p:cNvCxnSpPr/>
          <p:nvPr/>
        </p:nvCxnSpPr>
        <p:spPr>
          <a:xfrm>
            <a:off x="2369388" y="6018362"/>
            <a:ext cx="0" cy="25879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線單箭頭接點 30"/>
          <p:cNvCxnSpPr/>
          <p:nvPr/>
        </p:nvCxnSpPr>
        <p:spPr>
          <a:xfrm>
            <a:off x="2360762" y="6277154"/>
            <a:ext cx="401301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5" name="直線單箭頭接點 1024"/>
          <p:cNvCxnSpPr/>
          <p:nvPr/>
        </p:nvCxnSpPr>
        <p:spPr>
          <a:xfrm>
            <a:off x="3154738" y="6147758"/>
            <a:ext cx="210686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8" name="矩形 1027"/>
          <p:cNvSpPr/>
          <p:nvPr/>
        </p:nvSpPr>
        <p:spPr>
          <a:xfrm>
            <a:off x="7467598" y="1888877"/>
            <a:ext cx="4419602" cy="1476375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r>
              <a:rPr lang="zh-CN" altLang="en-US" dirty="0"/>
              <a:t>说明：圆形图案接电源端，三角形图案新增扩音器位置</a:t>
            </a:r>
            <a:r>
              <a:rPr lang="zh-CN" altLang="zh-TW" dirty="0">
                <a:solidFill>
                  <a:srgbClr val="C00000"/>
                </a:solidFill>
                <a:sym typeface="+mn-ea"/>
              </a:rPr>
              <a:t>（管线工程量约</a:t>
            </a:r>
            <a:r>
              <a:rPr lang="en-US" altLang="zh-CN" dirty="0">
                <a:solidFill>
                  <a:srgbClr val="C00000"/>
                </a:solidFill>
                <a:sym typeface="+mn-ea"/>
              </a:rPr>
              <a:t>188</a:t>
            </a:r>
            <a:r>
              <a:rPr lang="zh-CN" altLang="en-US" dirty="0">
                <a:solidFill>
                  <a:srgbClr val="C00000"/>
                </a:solidFill>
                <a:sym typeface="+mn-ea"/>
              </a:rPr>
              <a:t>米）</a:t>
            </a:r>
            <a:endParaRPr lang="en-US" altLang="zh-CN" dirty="0">
              <a:solidFill>
                <a:srgbClr val="C00000"/>
              </a:solidFill>
            </a:endParaRPr>
          </a:p>
          <a:p>
            <a:r>
              <a:rPr lang="zh-CN" altLang="en-US" dirty="0">
                <a:solidFill>
                  <a:srgbClr val="C00000"/>
                </a:solidFill>
                <a:highlight>
                  <a:srgbClr val="000000">
                    <a:alpha val="0"/>
                  </a:srgbClr>
                </a:highlight>
                <a:sym typeface="+mn-ea"/>
              </a:rPr>
              <a:t>管材型号</a:t>
            </a:r>
            <a:r>
              <a:rPr lang="en-US" altLang="zh-CN" dirty="0">
                <a:solidFill>
                  <a:srgbClr val="C00000"/>
                </a:solidFill>
                <a:highlight>
                  <a:srgbClr val="000000">
                    <a:alpha val="0"/>
                  </a:srgbClr>
                </a:highlight>
                <a:sym typeface="+mn-ea"/>
              </a:rPr>
              <a:t>TC25WE</a:t>
            </a:r>
            <a:r>
              <a:rPr lang="zh-CN" altLang="en-US" dirty="0">
                <a:solidFill>
                  <a:srgbClr val="C00000"/>
                </a:solidFill>
                <a:highlight>
                  <a:srgbClr val="000000">
                    <a:alpha val="0"/>
                  </a:srgbClr>
                </a:highlight>
                <a:sym typeface="+mn-ea"/>
              </a:rPr>
              <a:t>、电线型号</a:t>
            </a:r>
            <a:r>
              <a:rPr lang="en-US" altLang="zh-CN" dirty="0">
                <a:solidFill>
                  <a:srgbClr val="C00000"/>
                </a:solidFill>
                <a:highlight>
                  <a:srgbClr val="000000">
                    <a:alpha val="0"/>
                  </a:srgbClr>
                </a:highlight>
                <a:sym typeface="+mn-ea"/>
              </a:rPr>
              <a:t>DV25WE</a:t>
            </a:r>
            <a:endParaRPr lang="en-US" altLang="zh-CN" dirty="0">
              <a:solidFill>
                <a:srgbClr val="C00000"/>
              </a:solidFill>
              <a:highlight>
                <a:srgbClr val="000000">
                  <a:alpha val="0"/>
                </a:srgbClr>
              </a:highlight>
            </a:endParaRPr>
          </a:p>
          <a:p>
            <a:endParaRPr lang="zh-CN" altLang="en-US" dirty="0">
              <a:solidFill>
                <a:srgbClr val="C00000"/>
              </a:solidFill>
            </a:endParaRPr>
          </a:p>
          <a:p>
            <a:endParaRPr lang="zh-TW" alt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65810" y="2690495"/>
            <a:ext cx="10515600" cy="1325563"/>
          </a:xfrm>
        </p:spPr>
        <p:txBody>
          <a:bodyPr/>
          <a:lstStyle/>
          <a:p>
            <a:pPr algn="ctr"/>
            <a:r>
              <a:rPr lang="en-US" altLang="zh-CN" dirty="0">
                <a:solidFill>
                  <a:schemeClr val="tx1"/>
                </a:solidFill>
                <a:sym typeface="+mn-ea"/>
              </a:rPr>
              <a:t>7</a:t>
            </a:r>
            <a:r>
              <a:rPr lang="zh-CN" altLang="en-US" dirty="0">
                <a:solidFill>
                  <a:schemeClr val="tx1"/>
                </a:solidFill>
                <a:sym typeface="+mn-ea"/>
              </a:rPr>
              <a:t>、玻璃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9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微信图片_2023072609233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82570" y="402590"/>
            <a:ext cx="6482715" cy="5922010"/>
          </a:xfrm>
          <a:prstGeom prst="rect">
            <a:avLst/>
          </a:prstGeom>
        </p:spPr>
      </p:pic>
      <p:cxnSp>
        <p:nvCxnSpPr>
          <p:cNvPr id="9" name="直接箭头连接符 8"/>
          <p:cNvCxnSpPr/>
          <p:nvPr/>
        </p:nvCxnSpPr>
        <p:spPr>
          <a:xfrm flipV="1">
            <a:off x="6411595" y="5728970"/>
            <a:ext cx="3747770" cy="28575"/>
          </a:xfrm>
          <a:prstGeom prst="straightConnector1">
            <a:avLst/>
          </a:prstGeom>
          <a:ln>
            <a:tailEnd type="arrow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/>
        </p:nvSpPr>
        <p:spPr>
          <a:xfrm>
            <a:off x="9660890" y="3094990"/>
            <a:ext cx="2531110" cy="28892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zh-CN">
                <a:solidFill>
                  <a:srgbClr val="C00000"/>
                </a:solidFill>
              </a:rPr>
              <a:t>连廊东、西各</a:t>
            </a:r>
            <a:r>
              <a:rPr lang="en-US" altLang="zh-CN">
                <a:solidFill>
                  <a:srgbClr val="C00000"/>
                </a:solidFill>
              </a:rPr>
              <a:t>1</a:t>
            </a:r>
            <a:r>
              <a:rPr lang="zh-CN" altLang="zh-CN">
                <a:solidFill>
                  <a:srgbClr val="C00000"/>
                </a:solidFill>
              </a:rPr>
              <a:t>块</a:t>
            </a:r>
          </a:p>
        </p:txBody>
      </p:sp>
      <p:cxnSp>
        <p:nvCxnSpPr>
          <p:cNvPr id="11" name="直接箭头连接符 10"/>
          <p:cNvCxnSpPr/>
          <p:nvPr>
            <p:custDataLst>
              <p:tags r:id="rId2"/>
            </p:custDataLst>
          </p:nvPr>
        </p:nvCxnSpPr>
        <p:spPr>
          <a:xfrm>
            <a:off x="8812530" y="5405120"/>
            <a:ext cx="915035" cy="6985"/>
          </a:xfrm>
          <a:prstGeom prst="straightConnector1">
            <a:avLst/>
          </a:prstGeom>
          <a:ln>
            <a:tailEnd type="arrow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>
            <p:custDataLst>
              <p:tags r:id="rId3"/>
            </p:custDataLst>
          </p:nvPr>
        </p:nvSpPr>
        <p:spPr>
          <a:xfrm>
            <a:off x="10159365" y="5598795"/>
            <a:ext cx="2023110" cy="28892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>
                <a:solidFill>
                  <a:srgbClr val="C00000"/>
                </a:solidFill>
              </a:rPr>
              <a:t>东面</a:t>
            </a:r>
            <a:r>
              <a:rPr lang="en-US" altLang="zh-CN">
                <a:solidFill>
                  <a:srgbClr val="C00000"/>
                </a:solidFill>
              </a:rPr>
              <a:t>4</a:t>
            </a:r>
            <a:r>
              <a:rPr lang="zh-CN" altLang="en-US">
                <a:solidFill>
                  <a:srgbClr val="C00000"/>
                </a:solidFill>
              </a:rPr>
              <a:t>处玻璃破损</a:t>
            </a:r>
          </a:p>
        </p:txBody>
      </p:sp>
      <p:sp>
        <p:nvSpPr>
          <p:cNvPr id="14" name="矩形 13"/>
          <p:cNvSpPr/>
          <p:nvPr/>
        </p:nvSpPr>
        <p:spPr>
          <a:xfrm>
            <a:off x="6344285" y="2804795"/>
            <a:ext cx="191135" cy="882650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5" name="直接箭头连接符 14"/>
          <p:cNvCxnSpPr>
            <a:stCxn id="14" idx="3"/>
          </p:cNvCxnSpPr>
          <p:nvPr>
            <p:custDataLst>
              <p:tags r:id="rId4"/>
            </p:custDataLst>
          </p:nvPr>
        </p:nvCxnSpPr>
        <p:spPr>
          <a:xfrm>
            <a:off x="6535420" y="3246120"/>
            <a:ext cx="3077210" cy="10795"/>
          </a:xfrm>
          <a:prstGeom prst="straightConnector1">
            <a:avLst/>
          </a:prstGeom>
          <a:ln>
            <a:tailEnd type="arrow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8" name="文本框 17"/>
          <p:cNvSpPr txBox="1"/>
          <p:nvPr>
            <p:custDataLst>
              <p:tags r:id="rId5"/>
            </p:custDataLst>
          </p:nvPr>
        </p:nvSpPr>
        <p:spPr>
          <a:xfrm>
            <a:off x="9654540" y="5181600"/>
            <a:ext cx="3354705" cy="28892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>
                <a:solidFill>
                  <a:srgbClr val="C00000"/>
                </a:solidFill>
              </a:rPr>
              <a:t>西，南面各</a:t>
            </a:r>
            <a:r>
              <a:rPr lang="en-US" altLang="zh-CN">
                <a:solidFill>
                  <a:srgbClr val="C00000"/>
                </a:solidFill>
              </a:rPr>
              <a:t>1</a:t>
            </a:r>
            <a:r>
              <a:rPr lang="zh-CN" altLang="en-US">
                <a:solidFill>
                  <a:srgbClr val="C00000"/>
                </a:solidFill>
              </a:rPr>
              <a:t>处玻璃破损</a:t>
            </a:r>
          </a:p>
        </p:txBody>
      </p:sp>
      <p:sp>
        <p:nvSpPr>
          <p:cNvPr id="19" name="文本框 18"/>
          <p:cNvSpPr txBox="1"/>
          <p:nvPr>
            <p:custDataLst>
              <p:tags r:id="rId6"/>
            </p:custDataLst>
          </p:nvPr>
        </p:nvSpPr>
        <p:spPr>
          <a:xfrm>
            <a:off x="9980295" y="1279525"/>
            <a:ext cx="2531110" cy="28892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>
                <a:solidFill>
                  <a:srgbClr val="C00000"/>
                </a:solidFill>
              </a:rPr>
              <a:t>西面</a:t>
            </a:r>
            <a:r>
              <a:rPr lang="en-US" altLang="zh-CN">
                <a:solidFill>
                  <a:srgbClr val="C00000"/>
                </a:solidFill>
              </a:rPr>
              <a:t>1</a:t>
            </a:r>
            <a:r>
              <a:rPr lang="zh-CN" altLang="en-US">
                <a:solidFill>
                  <a:srgbClr val="C00000"/>
                </a:solidFill>
              </a:rPr>
              <a:t>块</a:t>
            </a:r>
          </a:p>
        </p:txBody>
      </p:sp>
      <p:cxnSp>
        <p:nvCxnSpPr>
          <p:cNvPr id="20" name="直接箭头连接符 19"/>
          <p:cNvCxnSpPr/>
          <p:nvPr>
            <p:custDataLst>
              <p:tags r:id="rId7"/>
            </p:custDataLst>
          </p:nvPr>
        </p:nvCxnSpPr>
        <p:spPr>
          <a:xfrm>
            <a:off x="4925695" y="1415415"/>
            <a:ext cx="5060315" cy="3175"/>
          </a:xfrm>
          <a:prstGeom prst="straightConnector1">
            <a:avLst/>
          </a:prstGeom>
          <a:ln>
            <a:tailEnd type="arrow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1" name="文本框 20"/>
          <p:cNvSpPr txBox="1"/>
          <p:nvPr>
            <p:custDataLst>
              <p:tags r:id="rId8"/>
            </p:custDataLst>
          </p:nvPr>
        </p:nvSpPr>
        <p:spPr>
          <a:xfrm>
            <a:off x="9895840" y="2787015"/>
            <a:ext cx="2531110" cy="28892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>
                <a:solidFill>
                  <a:srgbClr val="C00000"/>
                </a:solidFill>
              </a:rPr>
              <a:t>北面</a:t>
            </a:r>
            <a:r>
              <a:rPr lang="en-US" altLang="zh-CN">
                <a:solidFill>
                  <a:srgbClr val="C00000"/>
                </a:solidFill>
              </a:rPr>
              <a:t>1</a:t>
            </a:r>
            <a:r>
              <a:rPr lang="zh-CN" altLang="en-US">
                <a:solidFill>
                  <a:srgbClr val="C00000"/>
                </a:solidFill>
              </a:rPr>
              <a:t>块</a:t>
            </a:r>
          </a:p>
        </p:txBody>
      </p:sp>
      <p:cxnSp>
        <p:nvCxnSpPr>
          <p:cNvPr id="22" name="直接箭头连接符 21"/>
          <p:cNvCxnSpPr/>
          <p:nvPr>
            <p:custDataLst>
              <p:tags r:id="rId9"/>
            </p:custDataLst>
          </p:nvPr>
        </p:nvCxnSpPr>
        <p:spPr>
          <a:xfrm>
            <a:off x="6741795" y="2938780"/>
            <a:ext cx="3254375" cy="11430"/>
          </a:xfrm>
          <a:prstGeom prst="straightConnector1">
            <a:avLst/>
          </a:prstGeom>
          <a:ln>
            <a:tailEnd type="arrow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7" name="直接箭头连接符 26"/>
          <p:cNvCxnSpPr/>
          <p:nvPr>
            <p:custDataLst>
              <p:tags r:id="rId10"/>
            </p:custDataLst>
          </p:nvPr>
        </p:nvCxnSpPr>
        <p:spPr>
          <a:xfrm>
            <a:off x="5337810" y="2159000"/>
            <a:ext cx="4775200" cy="15240"/>
          </a:xfrm>
          <a:prstGeom prst="straightConnector1">
            <a:avLst/>
          </a:prstGeom>
          <a:ln>
            <a:tailEnd type="arrow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8" name="文本框 27"/>
          <p:cNvSpPr txBox="1"/>
          <p:nvPr>
            <p:custDataLst>
              <p:tags r:id="rId11"/>
            </p:custDataLst>
          </p:nvPr>
        </p:nvSpPr>
        <p:spPr>
          <a:xfrm>
            <a:off x="10107295" y="1948180"/>
            <a:ext cx="2531110" cy="28892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>
                <a:solidFill>
                  <a:srgbClr val="C00000"/>
                </a:solidFill>
              </a:rPr>
              <a:t>南面</a:t>
            </a:r>
            <a:r>
              <a:rPr lang="en-US" altLang="zh-CN">
                <a:solidFill>
                  <a:srgbClr val="C00000"/>
                </a:solidFill>
              </a:rPr>
              <a:t>1</a:t>
            </a:r>
            <a:r>
              <a:rPr lang="zh-CN" altLang="en-US">
                <a:solidFill>
                  <a:srgbClr val="C00000"/>
                </a:solidFill>
              </a:rPr>
              <a:t>块</a:t>
            </a:r>
          </a:p>
        </p:txBody>
      </p:sp>
      <p:cxnSp>
        <p:nvCxnSpPr>
          <p:cNvPr id="29" name="直接箭头连接符 28"/>
          <p:cNvCxnSpPr/>
          <p:nvPr>
            <p:custDataLst>
              <p:tags r:id="rId12"/>
            </p:custDataLst>
          </p:nvPr>
        </p:nvCxnSpPr>
        <p:spPr>
          <a:xfrm>
            <a:off x="7141210" y="4724400"/>
            <a:ext cx="2644140" cy="8890"/>
          </a:xfrm>
          <a:prstGeom prst="straightConnector1">
            <a:avLst/>
          </a:prstGeom>
          <a:ln>
            <a:tailEnd type="arrow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0" name="文本框 29"/>
          <p:cNvSpPr txBox="1"/>
          <p:nvPr>
            <p:custDataLst>
              <p:tags r:id="rId13"/>
            </p:custDataLst>
          </p:nvPr>
        </p:nvSpPr>
        <p:spPr>
          <a:xfrm>
            <a:off x="9787890" y="4488815"/>
            <a:ext cx="2531110" cy="28892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zh-CN">
                <a:solidFill>
                  <a:srgbClr val="C00000"/>
                </a:solidFill>
              </a:rPr>
              <a:t>西面办公室</a:t>
            </a:r>
            <a:r>
              <a:rPr lang="en-US" altLang="zh-CN">
                <a:solidFill>
                  <a:srgbClr val="C00000"/>
                </a:solidFill>
              </a:rPr>
              <a:t>1</a:t>
            </a:r>
            <a:r>
              <a:rPr lang="zh-CN" altLang="en-US">
                <a:solidFill>
                  <a:srgbClr val="C00000"/>
                </a:solidFill>
              </a:rPr>
              <a:t>块</a:t>
            </a:r>
          </a:p>
        </p:txBody>
      </p:sp>
      <p:cxnSp>
        <p:nvCxnSpPr>
          <p:cNvPr id="31" name="直接箭头连接符 30"/>
          <p:cNvCxnSpPr/>
          <p:nvPr>
            <p:custDataLst>
              <p:tags r:id="rId14"/>
            </p:custDataLst>
          </p:nvPr>
        </p:nvCxnSpPr>
        <p:spPr>
          <a:xfrm>
            <a:off x="6964680" y="2401570"/>
            <a:ext cx="3254375" cy="11430"/>
          </a:xfrm>
          <a:prstGeom prst="straightConnector1">
            <a:avLst/>
          </a:prstGeom>
          <a:ln>
            <a:tailEnd type="arrow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2" name="文本框 31"/>
          <p:cNvSpPr txBox="1"/>
          <p:nvPr>
            <p:custDataLst>
              <p:tags r:id="rId15"/>
            </p:custDataLst>
          </p:nvPr>
        </p:nvSpPr>
        <p:spPr>
          <a:xfrm>
            <a:off x="10234295" y="2218055"/>
            <a:ext cx="2531110" cy="28892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>
                <a:solidFill>
                  <a:srgbClr val="C00000"/>
                </a:solidFill>
              </a:rPr>
              <a:t>东面</a:t>
            </a:r>
            <a:r>
              <a:rPr lang="en-US" altLang="zh-CN">
                <a:solidFill>
                  <a:srgbClr val="C00000"/>
                </a:solidFill>
              </a:rPr>
              <a:t>3</a:t>
            </a:r>
            <a:r>
              <a:rPr lang="zh-CN">
                <a:solidFill>
                  <a:srgbClr val="C00000"/>
                </a:solidFill>
              </a:rPr>
              <a:t>块</a:t>
            </a:r>
          </a:p>
        </p:txBody>
      </p:sp>
      <p:sp>
        <p:nvSpPr>
          <p:cNvPr id="3" name="文本框 2"/>
          <p:cNvSpPr txBox="1"/>
          <p:nvPr>
            <p:custDataLst>
              <p:tags r:id="rId16"/>
            </p:custDataLst>
          </p:nvPr>
        </p:nvSpPr>
        <p:spPr>
          <a:xfrm>
            <a:off x="9117591" y="109165"/>
            <a:ext cx="3201409" cy="119962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zh-CN" sz="1400" dirty="0">
                <a:solidFill>
                  <a:srgbClr val="C00000"/>
                </a:solidFill>
              </a:rPr>
              <a:t>外墙真空玻璃炸裂更换，首先采用汽车式高空作业车进行人工拆除（施工区域采用临时围挡以确保施工安全），安装玻璃采用人工和高空作业车及吊车吊装玻璃，将玻璃安装固定好。</a:t>
            </a:r>
          </a:p>
        </p:txBody>
      </p:sp>
      <p:graphicFrame>
        <p:nvGraphicFramePr>
          <p:cNvPr id="16" name="表格 15"/>
          <p:cNvGraphicFramePr/>
          <p:nvPr>
            <p:custDataLst>
              <p:tags r:id="rId17"/>
            </p:custDataLst>
          </p:nvPr>
        </p:nvGraphicFramePr>
        <p:xfrm>
          <a:off x="101928" y="109165"/>
          <a:ext cx="2388527" cy="44763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387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67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6685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66947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400" spc="120">
                          <a:latin typeface="微软雅黑" panose="020B0503020204020204" charset="-122"/>
                          <a:ea typeface="微软雅黑" panose="020B0503020204020204" charset="-122"/>
                        </a:rPr>
                        <a:t>区域</a:t>
                      </a:r>
                    </a:p>
                  </a:txBody>
                  <a:tcPr marL="25400" marR="25400" marT="6350" marB="63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400" spc="120">
                          <a:latin typeface="微软雅黑" panose="020B0503020204020204" charset="-122"/>
                          <a:ea typeface="微软雅黑" panose="020B0503020204020204" charset="-122"/>
                        </a:rPr>
                        <a:t>尺寸</a:t>
                      </a:r>
                    </a:p>
                  </a:txBody>
                  <a:tcPr marL="25400" marR="25400" marT="6350" marB="63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400" spc="120">
                          <a:latin typeface="微软雅黑" panose="020B0503020204020204" charset="-122"/>
                          <a:ea typeface="微软雅黑" panose="020B0503020204020204" charset="-122"/>
                        </a:rPr>
                        <a:t>规格</a:t>
                      </a:r>
                    </a:p>
                  </a:txBody>
                  <a:tcPr marL="25400" marR="25400" marT="6350" marB="63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400" spc="120">
                          <a:latin typeface="微软雅黑" panose="020B0503020204020204" charset="-122"/>
                          <a:ea typeface="微软雅黑" panose="020B0503020204020204" charset="-122"/>
                        </a:rPr>
                        <a:t>数量</a:t>
                      </a:r>
                    </a:p>
                  </a:txBody>
                  <a:tcPr marL="25400" marR="25400" marT="6350" marB="635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8296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900" spc="12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25400" marR="25400" marT="6350" marB="63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900" spc="120">
                          <a:latin typeface="微软雅黑" panose="020B0503020204020204" charset="-122"/>
                          <a:ea typeface="微软雅黑" panose="020B0503020204020204" charset="-122"/>
                        </a:rPr>
                        <a:t>1010*2630</a:t>
                      </a:r>
                    </a:p>
                  </a:txBody>
                  <a:tcPr marL="25400" marR="25400" marT="6350" marB="63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900" spc="120" dirty="0">
                          <a:latin typeface="微软雅黑" panose="020B0503020204020204" charset="-122"/>
                          <a:ea typeface="微软雅黑" panose="020B0503020204020204" charset="-122"/>
                        </a:rPr>
                        <a:t>6*12*6</a:t>
                      </a:r>
                    </a:p>
                  </a:txBody>
                  <a:tcPr marL="25400" marR="25400" marT="6350" marB="63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900" spc="120"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</a:p>
                  </a:txBody>
                  <a:tcPr marL="25400" marR="25400" marT="6350" marB="635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8296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900" spc="12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25400" marR="25400" marT="6350" marB="63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900" spc="120" dirty="0">
                          <a:latin typeface="微软雅黑" panose="020B0503020204020204" charset="-122"/>
                          <a:ea typeface="微软雅黑" panose="020B0503020204020204" charset="-122"/>
                        </a:rPr>
                        <a:t>1130*880</a:t>
                      </a:r>
                    </a:p>
                  </a:txBody>
                  <a:tcPr marL="25400" marR="25400" marT="6350" marB="63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900" spc="120" dirty="0">
                          <a:latin typeface="微软雅黑" panose="020B0503020204020204" charset="-122"/>
                          <a:ea typeface="微软雅黑" panose="020B0503020204020204" charset="-122"/>
                        </a:rPr>
                        <a:t>6*12*6</a:t>
                      </a:r>
                    </a:p>
                  </a:txBody>
                  <a:tcPr marL="25400" marR="25400" marT="6350" marB="63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900" spc="120"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</a:p>
                  </a:txBody>
                  <a:tcPr marL="25400" marR="25400" marT="6350" marB="635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8296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900" spc="12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25400" marR="25400" marT="6350" marB="63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900" spc="120">
                          <a:latin typeface="微软雅黑" panose="020B0503020204020204" charset="-122"/>
                          <a:ea typeface="微软雅黑" panose="020B0503020204020204" charset="-122"/>
                        </a:rPr>
                        <a:t>620*2225</a:t>
                      </a:r>
                    </a:p>
                  </a:txBody>
                  <a:tcPr marL="25400" marR="25400" marT="6350" marB="63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900" spc="120" dirty="0">
                          <a:latin typeface="微软雅黑" panose="020B0503020204020204" charset="-122"/>
                          <a:ea typeface="微软雅黑" panose="020B0503020204020204" charset="-122"/>
                        </a:rPr>
                        <a:t>6*12*6</a:t>
                      </a:r>
                    </a:p>
                  </a:txBody>
                  <a:tcPr marL="25400" marR="25400" marT="6350" marB="63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900" spc="120"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</a:p>
                  </a:txBody>
                  <a:tcPr marL="25400" marR="25400" marT="6350" marB="635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8296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900" spc="12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25400" marR="25400" marT="6350" marB="63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900" spc="120">
                          <a:latin typeface="微软雅黑" panose="020B0503020204020204" charset="-122"/>
                          <a:ea typeface="微软雅黑" panose="020B0503020204020204" charset="-122"/>
                        </a:rPr>
                        <a:t>1130*2830</a:t>
                      </a:r>
                    </a:p>
                  </a:txBody>
                  <a:tcPr marL="25400" marR="25400" marT="6350" marB="63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900" spc="120" dirty="0">
                          <a:latin typeface="微软雅黑" panose="020B0503020204020204" charset="-122"/>
                          <a:ea typeface="微软雅黑" panose="020B0503020204020204" charset="-122"/>
                        </a:rPr>
                        <a:t>6*12*6</a:t>
                      </a:r>
                    </a:p>
                  </a:txBody>
                  <a:tcPr marL="25400" marR="25400" marT="6350" marB="63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900" spc="120"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</a:p>
                  </a:txBody>
                  <a:tcPr marL="25400" marR="25400" marT="6350" marB="635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8296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900" spc="12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25400" marR="25400" marT="6350" marB="63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900" spc="120">
                          <a:latin typeface="微软雅黑" panose="020B0503020204020204" charset="-122"/>
                          <a:ea typeface="微软雅黑" panose="020B0503020204020204" charset="-122"/>
                        </a:rPr>
                        <a:t>1135*1025</a:t>
                      </a:r>
                    </a:p>
                  </a:txBody>
                  <a:tcPr marL="25400" marR="25400" marT="6350" marB="63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900" spc="120" dirty="0">
                          <a:latin typeface="微软雅黑" panose="020B0503020204020204" charset="-122"/>
                          <a:ea typeface="微软雅黑" panose="020B0503020204020204" charset="-122"/>
                        </a:rPr>
                        <a:t>6*12*6</a:t>
                      </a:r>
                    </a:p>
                  </a:txBody>
                  <a:tcPr marL="25400" marR="25400" marT="6350" marB="63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900" spc="120"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</a:p>
                  </a:txBody>
                  <a:tcPr marL="25400" marR="25400" marT="6350" marB="635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8296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900" spc="12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25400" marR="25400" marT="6350" marB="63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900" spc="120">
                          <a:latin typeface="微软雅黑" panose="020B0503020204020204" charset="-122"/>
                          <a:ea typeface="微软雅黑" panose="020B0503020204020204" charset="-122"/>
                        </a:rPr>
                        <a:t>1010*1160</a:t>
                      </a:r>
                    </a:p>
                  </a:txBody>
                  <a:tcPr marL="25400" marR="25400" marT="6350" marB="63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900" spc="120" dirty="0">
                          <a:latin typeface="微软雅黑" panose="020B0503020204020204" charset="-122"/>
                          <a:ea typeface="微软雅黑" panose="020B0503020204020204" charset="-122"/>
                        </a:rPr>
                        <a:t>6*12*6</a:t>
                      </a:r>
                    </a:p>
                  </a:txBody>
                  <a:tcPr marL="25400" marR="25400" marT="6350" marB="63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900" spc="120"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</a:p>
                  </a:txBody>
                  <a:tcPr marL="25400" marR="25400" marT="6350" marB="635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8296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900" spc="12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25400" marR="25400" marT="6350" marB="63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900" spc="120">
                          <a:latin typeface="微软雅黑" panose="020B0503020204020204" charset="-122"/>
                          <a:ea typeface="微软雅黑" panose="020B0503020204020204" charset="-122"/>
                        </a:rPr>
                        <a:t>530*1910</a:t>
                      </a:r>
                    </a:p>
                  </a:txBody>
                  <a:tcPr marL="25400" marR="25400" marT="6350" marB="63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900" spc="120" dirty="0">
                          <a:latin typeface="微软雅黑" panose="020B0503020204020204" charset="-122"/>
                          <a:ea typeface="微软雅黑" panose="020B0503020204020204" charset="-122"/>
                        </a:rPr>
                        <a:t>6*12*6</a:t>
                      </a:r>
                    </a:p>
                  </a:txBody>
                  <a:tcPr marL="25400" marR="25400" marT="6350" marB="63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900" spc="120"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</a:p>
                  </a:txBody>
                  <a:tcPr marL="25400" marR="25400" marT="6350" marB="635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8296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900" spc="12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25400" marR="25400" marT="6350" marB="63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900" spc="120" dirty="0">
                          <a:latin typeface="微软雅黑" panose="020B0503020204020204" charset="-122"/>
                          <a:ea typeface="微软雅黑" panose="020B0503020204020204" charset="-122"/>
                        </a:rPr>
                        <a:t>680*1865</a:t>
                      </a:r>
                    </a:p>
                  </a:txBody>
                  <a:tcPr marL="25400" marR="25400" marT="6350" marB="63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900" spc="120" dirty="0">
                          <a:latin typeface="微软雅黑" panose="020B0503020204020204" charset="-122"/>
                          <a:ea typeface="微软雅黑" panose="020B0503020204020204" charset="-122"/>
                        </a:rPr>
                        <a:t>6*12*6</a:t>
                      </a:r>
                    </a:p>
                  </a:txBody>
                  <a:tcPr marL="25400" marR="25400" marT="6350" marB="63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900" spc="120"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</a:p>
                  </a:txBody>
                  <a:tcPr marL="25400" marR="25400" marT="6350" marB="635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48847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900" spc="12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25400" marR="25400" marT="6350" marB="63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900" spc="120">
                          <a:latin typeface="微软雅黑" panose="020B0503020204020204" charset="-122"/>
                          <a:ea typeface="微软雅黑" panose="020B0503020204020204" charset="-122"/>
                        </a:rPr>
                        <a:t>1695*770</a:t>
                      </a:r>
                    </a:p>
                  </a:txBody>
                  <a:tcPr marL="25400" marR="25400" marT="6350" marB="63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900" spc="120" dirty="0">
                          <a:latin typeface="微软雅黑" panose="020B0503020204020204" charset="-122"/>
                          <a:ea typeface="微软雅黑" panose="020B0503020204020204" charset="-122"/>
                        </a:rPr>
                        <a:t>6*12*6</a:t>
                      </a:r>
                    </a:p>
                  </a:txBody>
                  <a:tcPr marL="25400" marR="25400" marT="6350" marB="63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900" spc="120"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</a:p>
                  </a:txBody>
                  <a:tcPr marL="25400" marR="25400" marT="6350" marB="635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48296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900" spc="12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25400" marR="25400" marT="6350" marB="63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900" spc="120">
                          <a:latin typeface="微软雅黑" panose="020B0503020204020204" charset="-122"/>
                          <a:ea typeface="微软雅黑" panose="020B0503020204020204" charset="-122"/>
                        </a:rPr>
                        <a:t>815*1070</a:t>
                      </a:r>
                    </a:p>
                  </a:txBody>
                  <a:tcPr marL="25400" marR="25400" marT="6350" marB="63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900" spc="120" dirty="0">
                          <a:latin typeface="微软雅黑" panose="020B0503020204020204" charset="-122"/>
                          <a:ea typeface="微软雅黑" panose="020B0503020204020204" charset="-122"/>
                        </a:rPr>
                        <a:t>6*12*6</a:t>
                      </a:r>
                    </a:p>
                  </a:txBody>
                  <a:tcPr marL="25400" marR="25400" marT="6350" marB="63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900" spc="120"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</a:p>
                  </a:txBody>
                  <a:tcPr marL="25400" marR="25400" marT="6350" marB="635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48296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900" spc="12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25400" marR="25400" marT="6350" marB="63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900" spc="120">
                          <a:latin typeface="微软雅黑" panose="020B0503020204020204" charset="-122"/>
                          <a:ea typeface="微软雅黑" panose="020B0503020204020204" charset="-122"/>
                        </a:rPr>
                        <a:t>1130*2500</a:t>
                      </a:r>
                    </a:p>
                  </a:txBody>
                  <a:tcPr marL="25400" marR="25400" marT="6350" marB="63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900" spc="120" dirty="0">
                          <a:latin typeface="微软雅黑" panose="020B0503020204020204" charset="-122"/>
                          <a:ea typeface="微软雅黑" panose="020B0503020204020204" charset="-122"/>
                        </a:rPr>
                        <a:t>6*12*6</a:t>
                      </a:r>
                    </a:p>
                  </a:txBody>
                  <a:tcPr marL="25400" marR="25400" marT="6350" marB="63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900" spc="120"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</a:p>
                  </a:txBody>
                  <a:tcPr marL="25400" marR="25400" marT="6350" marB="635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48296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900" spc="12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25400" marR="25400" marT="6350" marB="63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900" spc="120">
                          <a:latin typeface="微软雅黑" panose="020B0503020204020204" charset="-122"/>
                          <a:ea typeface="微软雅黑" panose="020B0503020204020204" charset="-122"/>
                        </a:rPr>
                        <a:t>1090*1560</a:t>
                      </a:r>
                    </a:p>
                  </a:txBody>
                  <a:tcPr marL="25400" marR="25400" marT="6350" marB="63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900" spc="120" dirty="0">
                          <a:latin typeface="微软雅黑" panose="020B0503020204020204" charset="-122"/>
                          <a:ea typeface="微软雅黑" panose="020B0503020204020204" charset="-122"/>
                        </a:rPr>
                        <a:t>6*12*6</a:t>
                      </a:r>
                    </a:p>
                  </a:txBody>
                  <a:tcPr marL="25400" marR="25400" marT="6350" marB="63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900" spc="120"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</a:p>
                  </a:txBody>
                  <a:tcPr marL="25400" marR="25400" marT="6350" marB="6350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48296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900" spc="12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25400" marR="25400" marT="6350" marB="63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900" spc="120" dirty="0">
                          <a:latin typeface="微软雅黑" panose="020B0503020204020204" charset="-122"/>
                          <a:ea typeface="微软雅黑" panose="020B0503020204020204" charset="-122"/>
                        </a:rPr>
                        <a:t>1935*1135</a:t>
                      </a:r>
                    </a:p>
                  </a:txBody>
                  <a:tcPr marL="25400" marR="25400" marT="6350" marB="63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900" spc="120" dirty="0">
                          <a:latin typeface="微软雅黑" panose="020B0503020204020204" charset="-122"/>
                          <a:ea typeface="微软雅黑" panose="020B0503020204020204" charset="-122"/>
                        </a:rPr>
                        <a:t>6*12*6</a:t>
                      </a:r>
                    </a:p>
                  </a:txBody>
                  <a:tcPr marL="25400" marR="25400" marT="6350" marB="63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900" spc="120"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</a:p>
                  </a:txBody>
                  <a:tcPr marL="25400" marR="25400" marT="6350" marB="6350"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48296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900" spc="12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25400" marR="25400" marT="6350" marB="63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900" spc="120">
                          <a:latin typeface="微软雅黑" panose="020B0503020204020204" charset="-122"/>
                          <a:ea typeface="微软雅黑" panose="020B0503020204020204" charset="-122"/>
                        </a:rPr>
                        <a:t>1135*1340</a:t>
                      </a:r>
                    </a:p>
                  </a:txBody>
                  <a:tcPr marL="25400" marR="25400" marT="6350" marB="63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900" spc="120" dirty="0">
                          <a:latin typeface="微软雅黑" panose="020B0503020204020204" charset="-122"/>
                          <a:ea typeface="微软雅黑" panose="020B0503020204020204" charset="-122"/>
                        </a:rPr>
                        <a:t>6*12*6</a:t>
                      </a:r>
                    </a:p>
                  </a:txBody>
                  <a:tcPr marL="25400" marR="25400" marT="6350" marB="63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900" spc="120"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</a:p>
                  </a:txBody>
                  <a:tcPr marL="25400" marR="25400" marT="6350" marB="6350" anchor="ctr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48296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900" spc="12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25400" marR="25400" marT="6350" marB="63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900" spc="120">
                          <a:latin typeface="微软雅黑" panose="020B0503020204020204" charset="-122"/>
                          <a:ea typeface="微软雅黑" panose="020B0503020204020204" charset="-122"/>
                        </a:rPr>
                        <a:t>1125*2200</a:t>
                      </a:r>
                    </a:p>
                  </a:txBody>
                  <a:tcPr marL="25400" marR="25400" marT="6350" marB="63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900" spc="120" dirty="0">
                          <a:latin typeface="微软雅黑" panose="020B0503020204020204" charset="-122"/>
                          <a:ea typeface="微软雅黑" panose="020B0503020204020204" charset="-122"/>
                        </a:rPr>
                        <a:t>6*12*6</a:t>
                      </a:r>
                    </a:p>
                  </a:txBody>
                  <a:tcPr marL="25400" marR="25400" marT="6350" marB="63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900" spc="120"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</a:p>
                  </a:txBody>
                  <a:tcPr marL="25400" marR="25400" marT="6350" marB="6350" anchor="ctr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48296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900" spc="12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25400" marR="25400" marT="6350" marB="63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900" spc="120">
                          <a:latin typeface="微软雅黑" panose="020B0503020204020204" charset="-122"/>
                          <a:ea typeface="微软雅黑" panose="020B0503020204020204" charset="-122"/>
                        </a:rPr>
                        <a:t>1130*1890</a:t>
                      </a:r>
                    </a:p>
                  </a:txBody>
                  <a:tcPr marL="25400" marR="25400" marT="6350" marB="63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900" spc="120" dirty="0">
                          <a:latin typeface="微软雅黑" panose="020B0503020204020204" charset="-122"/>
                          <a:ea typeface="微软雅黑" panose="020B0503020204020204" charset="-122"/>
                        </a:rPr>
                        <a:t>6*12*6</a:t>
                      </a:r>
                    </a:p>
                  </a:txBody>
                  <a:tcPr marL="25400" marR="25400" marT="6350" marB="63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900" spc="120" dirty="0"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</a:p>
                  </a:txBody>
                  <a:tcPr marL="25400" marR="25400" marT="6350" marB="6350" anchor="ctr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pic>
        <p:nvPicPr>
          <p:cNvPr id="5" name="图片 4"/>
          <p:cNvPicPr>
            <a:picLocks noChangeAspect="1"/>
          </p:cNvPicPr>
          <p:nvPr/>
        </p:nvPicPr>
        <p:blipFill>
          <a:blip r:embed="rId2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801" y="5455725"/>
            <a:ext cx="6202634" cy="1259758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65810" y="2690495"/>
            <a:ext cx="10515600" cy="1325563"/>
          </a:xfrm>
        </p:spPr>
        <p:txBody>
          <a:bodyPr/>
          <a:lstStyle/>
          <a:p>
            <a:pPr algn="ctr"/>
            <a:r>
              <a:rPr lang="en-US" altLang="zh-CN" dirty="0">
                <a:sym typeface="+mn-ea"/>
              </a:rPr>
              <a:t>8</a:t>
            </a:r>
            <a:r>
              <a:rPr lang="zh-CN" altLang="en-US" dirty="0">
                <a:sym typeface="+mn-ea"/>
              </a:rPr>
              <a:t>、钢结构除锈</a:t>
            </a:r>
            <a:endParaRPr lang="zh-CN" alt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7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微信图片_2023072609233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4552" y="852720"/>
            <a:ext cx="6482715" cy="5922010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2919730" y="1027672"/>
            <a:ext cx="508635" cy="5347970"/>
          </a:xfrm>
          <a:prstGeom prst="rect">
            <a:avLst/>
          </a:prstGeom>
          <a:noFill/>
          <a:ln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" name="直接箭头连接符 1"/>
          <p:cNvCxnSpPr/>
          <p:nvPr>
            <p:custDataLst>
              <p:tags r:id="rId2"/>
            </p:custDataLst>
          </p:nvPr>
        </p:nvCxnSpPr>
        <p:spPr>
          <a:xfrm flipV="1">
            <a:off x="3428365" y="2174986"/>
            <a:ext cx="3718560" cy="6985"/>
          </a:xfrm>
          <a:prstGeom prst="straightConnector1">
            <a:avLst/>
          </a:prstGeom>
          <a:ln>
            <a:tailEnd type="arrow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" name="文本框 2"/>
          <p:cNvSpPr txBox="1"/>
          <p:nvPr>
            <p:custDataLst>
              <p:tags r:id="rId3"/>
            </p:custDataLst>
          </p:nvPr>
        </p:nvSpPr>
        <p:spPr>
          <a:xfrm>
            <a:off x="7422019" y="1712581"/>
            <a:ext cx="4429321" cy="28892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dirty="0">
                <a:solidFill>
                  <a:srgbClr val="C00000"/>
                </a:solidFill>
              </a:rPr>
              <a:t>人行风雨走廊、工字钢及桥梁落水管，屋顶风机防火门采用电动工具，除锈后刷1遍防锈漆，2遍面漆</a:t>
            </a:r>
            <a:r>
              <a:rPr lang="zh-CN" altLang="en-US" dirty="0">
                <a:solidFill>
                  <a:srgbClr val="C00000"/>
                </a:solidFill>
              </a:rPr>
              <a:t>，预估面积</a:t>
            </a:r>
            <a:r>
              <a:rPr lang="en-US" altLang="zh-CN" dirty="0">
                <a:solidFill>
                  <a:srgbClr val="C00000"/>
                </a:solidFill>
              </a:rPr>
              <a:t>300</a:t>
            </a:r>
            <a:r>
              <a:rPr lang="zh-CN" altLang="en-US" dirty="0">
                <a:solidFill>
                  <a:srgbClr val="C00000"/>
                </a:solidFill>
              </a:rPr>
              <a:t>平方。</a:t>
            </a:r>
          </a:p>
        </p:txBody>
      </p:sp>
      <p:sp>
        <p:nvSpPr>
          <p:cNvPr id="5" name="文本框 4"/>
          <p:cNvSpPr txBox="1"/>
          <p:nvPr>
            <p:custDataLst>
              <p:tags r:id="rId4"/>
            </p:custDataLst>
          </p:nvPr>
        </p:nvSpPr>
        <p:spPr>
          <a:xfrm>
            <a:off x="70764" y="83270"/>
            <a:ext cx="5701291" cy="60293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zh-CN" sz="3600" dirty="0">
                <a:solidFill>
                  <a:srgbClr val="C00000"/>
                </a:solidFill>
              </a:rPr>
              <a:t>钢结构除锈施工方案</a:t>
            </a:r>
          </a:p>
        </p:txBody>
      </p:sp>
      <p:sp>
        <p:nvSpPr>
          <p:cNvPr id="6" name="文本框 5"/>
          <p:cNvSpPr txBox="1"/>
          <p:nvPr>
            <p:custDataLst>
              <p:tags r:id="rId5"/>
            </p:custDataLst>
          </p:nvPr>
        </p:nvSpPr>
        <p:spPr>
          <a:xfrm>
            <a:off x="197485" y="4170045"/>
            <a:ext cx="2722245" cy="28892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endParaRPr lang="zh-CN">
              <a:solidFill>
                <a:srgbClr val="C00000"/>
              </a:solidFill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56CA0C3C-D3FA-1882-0467-2EC85565400B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80200" y="4264526"/>
            <a:ext cx="5387248" cy="1894416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65810" y="2690495"/>
            <a:ext cx="10515600" cy="1325563"/>
          </a:xfrm>
        </p:spPr>
        <p:txBody>
          <a:bodyPr/>
          <a:lstStyle/>
          <a:p>
            <a:pPr algn="ctr"/>
            <a:r>
              <a:rPr lang="en-US" altLang="zh-CN" dirty="0">
                <a:sym typeface="+mn-ea"/>
              </a:rPr>
              <a:t>9</a:t>
            </a:r>
            <a:r>
              <a:rPr lang="zh-CN" altLang="en-US" dirty="0">
                <a:sym typeface="+mn-ea"/>
              </a:rPr>
              <a:t>、</a:t>
            </a:r>
            <a:r>
              <a:rPr lang="zh-CN" altLang="en-US" dirty="0"/>
              <a:t>成型厂</a:t>
            </a:r>
            <a:r>
              <a:rPr lang="zh-CN" altLang="en-US" dirty="0">
                <a:sym typeface="+mn-ea"/>
              </a:rPr>
              <a:t>伸缩缝钢板</a:t>
            </a:r>
            <a:endParaRPr lang="zh-CN" alt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9B4977FF-B8A8-C59E-0610-8A494CF5E2B5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7741" y="40924"/>
            <a:ext cx="10544352" cy="6776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363948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C9B27797-2586-F373-AAB7-012F073C10AC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9788" y="0"/>
            <a:ext cx="1003110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300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D8C4E3EE-5922-DCC4-3C60-EF49247B8096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1514" y="0"/>
            <a:ext cx="994487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87173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id="{4A1B41BA-A4DA-26DC-4DBC-844A351F79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1250445"/>
              </p:ext>
            </p:extLst>
          </p:nvPr>
        </p:nvGraphicFramePr>
        <p:xfrm>
          <a:off x="8209429" y="1230126"/>
          <a:ext cx="3429000" cy="115443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85800">
                  <a:extLst>
                    <a:ext uri="{9D8B030D-6E8A-4147-A177-3AD203B41FA5}">
                      <a16:colId xmlns:a16="http://schemas.microsoft.com/office/drawing/2014/main" val="1155774214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803099893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1817763541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4990746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3495554239"/>
                    </a:ext>
                  </a:extLst>
                </a:gridCol>
              </a:tblGrid>
              <a:tr h="180975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zh-CN" altLang="en-US" sz="1200" u="none" strike="noStrike">
                          <a:effectLst/>
                        </a:rPr>
                        <a:t>成型厂钢板更换、地面破损维修数据</a:t>
                      </a:r>
                      <a:endParaRPr lang="zh-CN" altLang="en-US" sz="12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108024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200" u="none" strike="noStrike">
                          <a:effectLst/>
                        </a:rPr>
                        <a:t>　</a:t>
                      </a:r>
                      <a:endParaRPr lang="zh-CN" altLang="en-US" sz="12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200" u="none" strike="noStrike">
                          <a:effectLst/>
                        </a:rPr>
                        <a:t>宽度</a:t>
                      </a:r>
                      <a:r>
                        <a:rPr lang="en-US" sz="1200" u="none" strike="noStrike">
                          <a:effectLst/>
                        </a:rPr>
                        <a:t>M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</a:rPr>
                        <a:t>1</a:t>
                      </a:r>
                      <a:r>
                        <a:rPr lang="zh-CN" altLang="en-US" sz="1200" u="none" strike="noStrike">
                          <a:effectLst/>
                        </a:rPr>
                        <a:t>厂</a:t>
                      </a:r>
                      <a:endParaRPr lang="zh-CN" altLang="en-US" sz="12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</a:rPr>
                        <a:t>2</a:t>
                      </a:r>
                      <a:r>
                        <a:rPr lang="zh-CN" altLang="en-US" sz="1200" u="none" strike="noStrike">
                          <a:effectLst/>
                        </a:rPr>
                        <a:t>厂</a:t>
                      </a:r>
                      <a:endParaRPr lang="zh-CN" altLang="en-US" sz="12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</a:rPr>
                        <a:t>3</a:t>
                      </a:r>
                      <a:r>
                        <a:rPr lang="zh-CN" altLang="en-US" sz="1200" u="none" strike="noStrike">
                          <a:effectLst/>
                        </a:rPr>
                        <a:t>厂</a:t>
                      </a:r>
                      <a:endParaRPr lang="zh-CN" altLang="en-US" sz="12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615262544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200" u="none" strike="noStrike">
                          <a:effectLst/>
                        </a:rPr>
                        <a:t>地面维修</a:t>
                      </a:r>
                      <a:endParaRPr lang="zh-CN" altLang="en-US" sz="12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200" u="none" strike="noStrike">
                          <a:effectLst/>
                        </a:rPr>
                        <a:t>　</a:t>
                      </a:r>
                      <a:endParaRPr lang="zh-CN" altLang="en-US" sz="12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</a:rPr>
                        <a:t>144M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</a:rPr>
                        <a:t>161M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</a:rPr>
                        <a:t>35M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11599388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200" u="none" strike="noStrike">
                          <a:effectLst/>
                        </a:rPr>
                        <a:t>钢板更换</a:t>
                      </a:r>
                      <a:endParaRPr lang="zh-CN" altLang="en-US" sz="12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</a:rPr>
                        <a:t>0.2M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</a:rPr>
                        <a:t>7.6M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</a:rPr>
                        <a:t>30.8M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</a:rPr>
                        <a:t>67.4M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084318316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200" u="none" strike="noStrike">
                          <a:effectLst/>
                        </a:rPr>
                        <a:t>　</a:t>
                      </a:r>
                      <a:endParaRPr lang="zh-CN" altLang="en-US" sz="12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</a:rPr>
                        <a:t>0.27M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</a:rPr>
                        <a:t>11M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u="none" strike="noStrike">
                          <a:effectLst/>
                        </a:rPr>
                        <a:t>0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u="none" strike="noStrike">
                          <a:effectLst/>
                        </a:rPr>
                        <a:t>0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595106750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200" u="none" strike="noStrike">
                          <a:effectLst/>
                        </a:rPr>
                        <a:t>　</a:t>
                      </a:r>
                      <a:endParaRPr lang="zh-CN" altLang="en-US" sz="12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</a:rPr>
                        <a:t>0.37M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</a:rPr>
                        <a:t>53.3M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</a:rPr>
                        <a:t>97.2M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u="none" strike="noStrike" dirty="0">
                          <a:effectLst/>
                        </a:rPr>
                        <a:t>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109782187"/>
                  </a:ext>
                </a:extLst>
              </a:tr>
            </a:tbl>
          </a:graphicData>
        </a:graphic>
      </p:graphicFrame>
      <p:sp>
        <p:nvSpPr>
          <p:cNvPr id="7" name="文本框 6">
            <a:extLst>
              <a:ext uri="{FF2B5EF4-FFF2-40B4-BE49-F238E27FC236}">
                <a16:creationId xmlns:a16="http://schemas.microsoft.com/office/drawing/2014/main" id="{A9EB4F62-F508-F8F5-A8D0-E5C4D2CC6613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759760" y="910693"/>
            <a:ext cx="4446996" cy="395453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dirty="0">
                <a:solidFill>
                  <a:srgbClr val="C00000"/>
                </a:solidFill>
              </a:rPr>
              <a:t>钢板施工方案：</a:t>
            </a:r>
            <a:endParaRPr lang="en-US" altLang="zh-CN" dirty="0">
              <a:solidFill>
                <a:srgbClr val="C00000"/>
              </a:solidFill>
            </a:endParaRPr>
          </a:p>
          <a:p>
            <a:r>
              <a:rPr lang="en-US" altLang="zh-CN" dirty="0">
                <a:solidFill>
                  <a:srgbClr val="C00000"/>
                </a:solidFill>
              </a:rPr>
              <a:t>1</a:t>
            </a:r>
            <a:r>
              <a:rPr lang="zh-CN" altLang="en-US" dirty="0">
                <a:solidFill>
                  <a:srgbClr val="C00000"/>
                </a:solidFill>
              </a:rPr>
              <a:t>、人工拆除原有钢板以及降噪、防震橡胶垫；</a:t>
            </a:r>
            <a:endParaRPr lang="en-US" altLang="zh-CN" dirty="0">
              <a:solidFill>
                <a:srgbClr val="C00000"/>
              </a:solidFill>
            </a:endParaRPr>
          </a:p>
          <a:p>
            <a:r>
              <a:rPr lang="en-US" altLang="zh-CN" dirty="0">
                <a:solidFill>
                  <a:srgbClr val="C00000"/>
                </a:solidFill>
              </a:rPr>
              <a:t>2</a:t>
            </a:r>
            <a:r>
              <a:rPr lang="zh-CN" altLang="en-US" dirty="0">
                <a:solidFill>
                  <a:srgbClr val="C00000"/>
                </a:solidFill>
              </a:rPr>
              <a:t>、伸缩缝基层清理；</a:t>
            </a:r>
            <a:endParaRPr lang="en-US" altLang="zh-CN" dirty="0">
              <a:solidFill>
                <a:srgbClr val="C00000"/>
              </a:solidFill>
            </a:endParaRPr>
          </a:p>
          <a:p>
            <a:r>
              <a:rPr lang="en-US" altLang="zh-CN" dirty="0">
                <a:solidFill>
                  <a:srgbClr val="C00000"/>
                </a:solidFill>
              </a:rPr>
              <a:t>3</a:t>
            </a:r>
            <a:r>
              <a:rPr lang="zh-CN" altLang="en-US" dirty="0">
                <a:solidFill>
                  <a:srgbClr val="C00000"/>
                </a:solidFill>
              </a:rPr>
              <a:t>、高差位置水泥砂浆找平；</a:t>
            </a:r>
            <a:endParaRPr lang="en-US" altLang="zh-CN" dirty="0">
              <a:solidFill>
                <a:srgbClr val="C00000"/>
              </a:solidFill>
            </a:endParaRPr>
          </a:p>
          <a:p>
            <a:r>
              <a:rPr lang="en-US" altLang="zh-CN" dirty="0">
                <a:solidFill>
                  <a:srgbClr val="C00000"/>
                </a:solidFill>
              </a:rPr>
              <a:t>4</a:t>
            </a:r>
            <a:r>
              <a:rPr lang="zh-CN" altLang="en-US" dirty="0">
                <a:solidFill>
                  <a:srgbClr val="C00000"/>
                </a:solidFill>
              </a:rPr>
              <a:t>、采用</a:t>
            </a:r>
            <a:r>
              <a:rPr lang="en-US" altLang="zh-CN" dirty="0">
                <a:solidFill>
                  <a:srgbClr val="C00000"/>
                </a:solidFill>
              </a:rPr>
              <a:t>φ14</a:t>
            </a:r>
            <a:r>
              <a:rPr lang="zh-CN" altLang="en-US" dirty="0">
                <a:solidFill>
                  <a:srgbClr val="C00000"/>
                </a:solidFill>
              </a:rPr>
              <a:t>螺纹钢，间距</a:t>
            </a:r>
            <a:r>
              <a:rPr lang="en-US" altLang="zh-CN" dirty="0">
                <a:solidFill>
                  <a:srgbClr val="C00000"/>
                </a:solidFill>
              </a:rPr>
              <a:t>10cm</a:t>
            </a:r>
            <a:r>
              <a:rPr lang="zh-CN" altLang="en-US" dirty="0">
                <a:solidFill>
                  <a:srgbClr val="C00000"/>
                </a:solidFill>
              </a:rPr>
              <a:t>，焊接至伸缩缝搭接部位的角钢上；</a:t>
            </a:r>
            <a:endParaRPr lang="en-US" altLang="zh-CN" dirty="0">
              <a:solidFill>
                <a:srgbClr val="C00000"/>
              </a:solidFill>
            </a:endParaRPr>
          </a:p>
          <a:p>
            <a:r>
              <a:rPr lang="en-US" altLang="zh-CN" dirty="0">
                <a:solidFill>
                  <a:srgbClr val="C00000"/>
                </a:solidFill>
              </a:rPr>
              <a:t>5</a:t>
            </a:r>
            <a:r>
              <a:rPr lang="zh-CN" altLang="en-US" dirty="0">
                <a:solidFill>
                  <a:srgbClr val="C00000"/>
                </a:solidFill>
              </a:rPr>
              <a:t>、面铺</a:t>
            </a:r>
            <a:r>
              <a:rPr lang="en-US" altLang="zh-CN" dirty="0">
                <a:solidFill>
                  <a:srgbClr val="C00000"/>
                </a:solidFill>
              </a:rPr>
              <a:t>3cm</a:t>
            </a:r>
            <a:r>
              <a:rPr lang="zh-CN" altLang="en-US" dirty="0">
                <a:solidFill>
                  <a:srgbClr val="C00000"/>
                </a:solidFill>
              </a:rPr>
              <a:t>细沙（降噪、防震）；</a:t>
            </a:r>
            <a:endParaRPr lang="en-US" altLang="zh-CN" dirty="0">
              <a:solidFill>
                <a:srgbClr val="C00000"/>
              </a:solidFill>
            </a:endParaRPr>
          </a:p>
          <a:p>
            <a:r>
              <a:rPr lang="en-US" altLang="zh-CN" dirty="0">
                <a:solidFill>
                  <a:srgbClr val="C00000"/>
                </a:solidFill>
              </a:rPr>
              <a:t>6</a:t>
            </a:r>
            <a:r>
              <a:rPr lang="zh-CN" altLang="en-US" dirty="0">
                <a:solidFill>
                  <a:srgbClr val="C00000"/>
                </a:solidFill>
              </a:rPr>
              <a:t>、安装</a:t>
            </a:r>
            <a:r>
              <a:rPr lang="en-US" altLang="zh-CN" dirty="0">
                <a:solidFill>
                  <a:srgbClr val="C00000"/>
                </a:solidFill>
              </a:rPr>
              <a:t>1cm</a:t>
            </a:r>
            <a:r>
              <a:rPr lang="zh-CN" altLang="en-US" dirty="0">
                <a:solidFill>
                  <a:srgbClr val="C00000"/>
                </a:solidFill>
              </a:rPr>
              <a:t>厚钢板（接头处采用焊接处理）；</a:t>
            </a:r>
            <a:endParaRPr lang="en-US" altLang="zh-CN" dirty="0">
              <a:solidFill>
                <a:srgbClr val="C00000"/>
              </a:solidFill>
            </a:endParaRPr>
          </a:p>
          <a:p>
            <a:r>
              <a:rPr lang="en-US" altLang="zh-CN" dirty="0">
                <a:solidFill>
                  <a:srgbClr val="C00000"/>
                </a:solidFill>
              </a:rPr>
              <a:t>7</a:t>
            </a:r>
            <a:r>
              <a:rPr lang="zh-CN" altLang="en-US" dirty="0">
                <a:solidFill>
                  <a:srgbClr val="C00000"/>
                </a:solidFill>
              </a:rPr>
              <a:t>、钢板打磨后刷防锈漆两遍。</a:t>
            </a:r>
            <a:endParaRPr lang="en-US" altLang="zh-CN" dirty="0">
              <a:solidFill>
                <a:srgbClr val="C00000"/>
              </a:solidFill>
            </a:endParaRPr>
          </a:p>
          <a:p>
            <a:endParaRPr lang="en-US" altLang="zh-CN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334794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65810" y="2690495"/>
            <a:ext cx="10515600" cy="1325563"/>
          </a:xfrm>
        </p:spPr>
        <p:txBody>
          <a:bodyPr/>
          <a:lstStyle/>
          <a:p>
            <a:pPr algn="ctr"/>
            <a:r>
              <a:rPr lang="en-US" altLang="zh-CN" dirty="0">
                <a:sym typeface="+mn-ea"/>
              </a:rPr>
              <a:t>10</a:t>
            </a:r>
            <a:r>
              <a:rPr lang="zh-CN" altLang="en-US" dirty="0">
                <a:sym typeface="+mn-ea"/>
              </a:rPr>
              <a:t>、</a:t>
            </a:r>
            <a:r>
              <a:rPr lang="zh-CN" altLang="en-US" dirty="0"/>
              <a:t>成型厂</a:t>
            </a:r>
            <a:r>
              <a:rPr lang="zh-CN" altLang="en-US" dirty="0">
                <a:sym typeface="+mn-ea"/>
              </a:rPr>
              <a:t>地面分隔缝填缝磨损</a:t>
            </a:r>
            <a:endParaRPr lang="zh-CN" alt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成型一厂地面维修平面图_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2659380" y="-1426210"/>
            <a:ext cx="6863715" cy="970407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527887" y="5769638"/>
            <a:ext cx="8978381" cy="922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zh-TW" dirty="0">
                <a:solidFill>
                  <a:srgbClr val="C00000"/>
                </a:solidFill>
                <a:sym typeface="+mn-ea"/>
              </a:rPr>
              <a:t>（</a:t>
            </a:r>
            <a:r>
              <a:rPr lang="zh-CN" altLang="zh-CN" dirty="0">
                <a:solidFill>
                  <a:srgbClr val="C00000"/>
                </a:solidFill>
                <a:sym typeface="+mn-ea"/>
              </a:rPr>
              <a:t>首先采用石材切割机将损坏地面周边切缝</a:t>
            </a:r>
            <a:r>
              <a:rPr lang="zh-CN" altLang="en-US" dirty="0">
                <a:solidFill>
                  <a:srgbClr val="C00000"/>
                </a:solidFill>
                <a:sym typeface="+mn-ea"/>
              </a:rPr>
              <a:t>（直切）</a:t>
            </a:r>
            <a:r>
              <a:rPr lang="zh-CN" altLang="zh-CN" dirty="0">
                <a:solidFill>
                  <a:srgbClr val="C00000"/>
                </a:solidFill>
                <a:sym typeface="+mn-ea"/>
              </a:rPr>
              <a:t>，然后采用电镐凿除地面砼层（</a:t>
            </a:r>
            <a:r>
              <a:rPr lang="zh-CN" altLang="en-US" dirty="0">
                <a:solidFill>
                  <a:srgbClr val="C00000"/>
                </a:solidFill>
                <a:sym typeface="+mn-ea"/>
              </a:rPr>
              <a:t>宽度</a:t>
            </a:r>
            <a:r>
              <a:rPr lang="en-US" altLang="zh-CN" dirty="0">
                <a:solidFill>
                  <a:srgbClr val="C00000"/>
                </a:solidFill>
                <a:sym typeface="+mn-ea"/>
              </a:rPr>
              <a:t>60cm,</a:t>
            </a:r>
            <a:r>
              <a:rPr lang="zh-CN" altLang="zh-CN" dirty="0">
                <a:solidFill>
                  <a:srgbClr val="C00000"/>
                </a:solidFill>
                <a:sym typeface="+mn-ea"/>
              </a:rPr>
              <a:t>厚度15cm）石渣人工转运，到室外再装车外运。凿除地面清洗干净后，采用H60-T道路修补料填平面层，加入金刚砂地面料磨平</a:t>
            </a:r>
            <a:r>
              <a:rPr lang="zh-CN" altLang="en-US" dirty="0">
                <a:solidFill>
                  <a:srgbClr val="C00000"/>
                </a:solidFill>
                <a:sym typeface="+mn-ea"/>
              </a:rPr>
              <a:t>）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C:\Users\Administrator\Desktop\成型二厂地面维修平面图\成型二厂地面维修平面图_1.jpg成型二厂地面维修平面图_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16200000">
            <a:off x="2659380" y="-1425892"/>
            <a:ext cx="6863715" cy="970343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546062" y="5830088"/>
            <a:ext cx="9090349" cy="922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zh-TW" dirty="0">
                <a:solidFill>
                  <a:srgbClr val="C00000"/>
                </a:solidFill>
                <a:sym typeface="+mn-ea"/>
              </a:rPr>
              <a:t>（</a:t>
            </a:r>
            <a:r>
              <a:rPr lang="zh-CN" altLang="zh-CN" dirty="0">
                <a:solidFill>
                  <a:srgbClr val="C00000"/>
                </a:solidFill>
                <a:sym typeface="+mn-ea"/>
              </a:rPr>
              <a:t>首先采用石材切割机将损坏地面周边切缝</a:t>
            </a:r>
            <a:r>
              <a:rPr lang="zh-CN" altLang="en-US" dirty="0">
                <a:solidFill>
                  <a:srgbClr val="C00000"/>
                </a:solidFill>
                <a:sym typeface="+mn-ea"/>
              </a:rPr>
              <a:t>（直切）</a:t>
            </a:r>
            <a:r>
              <a:rPr lang="zh-CN" altLang="zh-CN" dirty="0">
                <a:solidFill>
                  <a:srgbClr val="C00000"/>
                </a:solidFill>
                <a:sym typeface="+mn-ea"/>
              </a:rPr>
              <a:t>，然后采用电镐凿除地面砼层（</a:t>
            </a:r>
            <a:r>
              <a:rPr lang="zh-CN" altLang="en-US" dirty="0">
                <a:solidFill>
                  <a:srgbClr val="C00000"/>
                </a:solidFill>
                <a:sym typeface="+mn-ea"/>
              </a:rPr>
              <a:t>宽度</a:t>
            </a:r>
            <a:r>
              <a:rPr lang="en-US" altLang="zh-CN" dirty="0">
                <a:solidFill>
                  <a:srgbClr val="C00000"/>
                </a:solidFill>
                <a:sym typeface="+mn-ea"/>
              </a:rPr>
              <a:t>60cm,</a:t>
            </a:r>
            <a:r>
              <a:rPr lang="zh-CN" altLang="zh-CN" dirty="0">
                <a:solidFill>
                  <a:srgbClr val="C00000"/>
                </a:solidFill>
                <a:sym typeface="+mn-ea"/>
              </a:rPr>
              <a:t>厚度15cm）石渣人工转运，到室外再装车外运。凿除地面清洗干净后，采用H60-T道路修补料填平面层，加入金刚砂地面料磨平</a:t>
            </a:r>
            <a:r>
              <a:rPr lang="zh-CN" altLang="en-US" dirty="0">
                <a:solidFill>
                  <a:srgbClr val="C00000"/>
                </a:solidFill>
                <a:sym typeface="+mn-ea"/>
              </a:rPr>
              <a:t>）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C:\Users\Administrator\Desktop\成型三厂地面维修平面图\成型三厂地面维修平面图_1.jpg成型三厂地面维修平面图_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16200000">
            <a:off x="2659698" y="-1425892"/>
            <a:ext cx="6863080" cy="9703435"/>
          </a:xfrm>
          <a:prstGeom prst="rect">
            <a:avLst/>
          </a:prstGeom>
        </p:spPr>
      </p:pic>
      <p:sp>
        <p:nvSpPr>
          <p:cNvPr id="2" name="文本框 1"/>
          <p:cNvSpPr txBox="1"/>
          <p:nvPr>
            <p:custDataLst>
              <p:tags r:id="rId1"/>
            </p:custDataLst>
          </p:nvPr>
        </p:nvSpPr>
        <p:spPr>
          <a:xfrm>
            <a:off x="1727622" y="5830984"/>
            <a:ext cx="8881285" cy="31178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zh-CN" altLang="zh-TW" dirty="0">
                <a:solidFill>
                  <a:srgbClr val="C00000"/>
                </a:solidFill>
                <a:sym typeface="+mn-ea"/>
              </a:rPr>
              <a:t>（</a:t>
            </a:r>
            <a:r>
              <a:rPr lang="zh-CN" dirty="0">
                <a:solidFill>
                  <a:srgbClr val="C00000"/>
                </a:solidFill>
                <a:sym typeface="+mn-ea"/>
              </a:rPr>
              <a:t>首先采用石材切割机将损坏地面周边切缝</a:t>
            </a:r>
            <a:r>
              <a:rPr lang="zh-CN" altLang="zh-CN" dirty="0">
                <a:solidFill>
                  <a:srgbClr val="C00000"/>
                </a:solidFill>
                <a:sym typeface="+mn-ea"/>
              </a:rPr>
              <a:t>然后采用电镐凿除地面砼层（</a:t>
            </a:r>
            <a:r>
              <a:rPr lang="zh-CN" altLang="en-US" dirty="0">
                <a:solidFill>
                  <a:srgbClr val="C00000"/>
                </a:solidFill>
                <a:sym typeface="+mn-ea"/>
              </a:rPr>
              <a:t>宽度</a:t>
            </a:r>
            <a:r>
              <a:rPr lang="en-US" altLang="zh-CN" dirty="0">
                <a:solidFill>
                  <a:srgbClr val="C00000"/>
                </a:solidFill>
                <a:sym typeface="+mn-ea"/>
              </a:rPr>
              <a:t>60cm,</a:t>
            </a:r>
            <a:r>
              <a:rPr lang="zh-CN" altLang="zh-CN" dirty="0">
                <a:solidFill>
                  <a:srgbClr val="C00000"/>
                </a:solidFill>
                <a:sym typeface="+mn-ea"/>
              </a:rPr>
              <a:t>厚度15cm）</a:t>
            </a:r>
            <a:r>
              <a:rPr lang="zh-CN" dirty="0">
                <a:solidFill>
                  <a:srgbClr val="C00000"/>
                </a:solidFill>
                <a:sym typeface="+mn-ea"/>
              </a:rPr>
              <a:t>石渣人工转运，到室外再装车外运。凿除地面清洗干净后，采用H60-T道路修补料填平面层，加入金刚砂地面料磨平</a:t>
            </a:r>
            <a:r>
              <a:rPr lang="zh-CN" altLang="en-US" dirty="0">
                <a:solidFill>
                  <a:srgbClr val="C00000"/>
                </a:solidFill>
                <a:sym typeface="+mn-ea"/>
              </a:rPr>
              <a:t>）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65810" y="269049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altLang="zh-CN" dirty="0">
                <a:sym typeface="+mn-ea"/>
              </a:rPr>
              <a:t>11</a:t>
            </a:r>
            <a:r>
              <a:rPr lang="zh-CN" altLang="en-US" dirty="0">
                <a:sym typeface="+mn-ea"/>
              </a:rPr>
              <a:t>、光电厂地面及钢板维修事项</a:t>
            </a:r>
            <a:endParaRPr lang="zh-CN" alt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91236" y="33337"/>
            <a:ext cx="7009528" cy="6791325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2365375" y="138112"/>
            <a:ext cx="7677150" cy="6581775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微信截图_2023080810555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93182" y="50800"/>
            <a:ext cx="6205635" cy="676910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 descr="微信截图_2023080810561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52065" y="42862"/>
            <a:ext cx="7287720" cy="6772275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 descr="C:\Users\Administrator\Desktop\微信截图_20230808105632.png微信截图_2023080810563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466340" y="214630"/>
            <a:ext cx="7379970" cy="642874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 descr="C:\Users\Administrator\Desktop\微信截图_20230808105650.png微信截图_2023080810565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104265" y="1871028"/>
            <a:ext cx="7379970" cy="115379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013460" y="3604260"/>
            <a:ext cx="83896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C00000"/>
                </a:solidFill>
              </a:rPr>
              <a:t>光电厂地面维修方案同成型厂，现场估计地面分隔缝维修长度约</a:t>
            </a:r>
            <a:r>
              <a:rPr lang="en-US" altLang="zh-CN" dirty="0">
                <a:solidFill>
                  <a:srgbClr val="C00000"/>
                </a:solidFill>
              </a:rPr>
              <a:t>200m</a:t>
            </a:r>
            <a:r>
              <a:rPr lang="zh-CN" altLang="en-US" dirty="0">
                <a:solidFill>
                  <a:srgbClr val="C00000"/>
                </a:solidFill>
              </a:rPr>
              <a:t>，墙面涂料脱落补刷约</a:t>
            </a:r>
            <a:r>
              <a:rPr lang="en-US" altLang="zh-CN" dirty="0">
                <a:solidFill>
                  <a:srgbClr val="C00000"/>
                </a:solidFill>
              </a:rPr>
              <a:t>100</a:t>
            </a:r>
            <a:r>
              <a:rPr lang="zh-CN" altLang="en-US" dirty="0">
                <a:solidFill>
                  <a:srgbClr val="C00000"/>
                </a:solidFill>
              </a:rPr>
              <a:t>㎡。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7EA7F731-1611-A070-38E6-9F723B91A4E2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2476" y="296023"/>
            <a:ext cx="11485109" cy="5982023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711D001B-421F-1461-C75E-ACF0E56C6500}"/>
              </a:ext>
            </a:extLst>
          </p:cNvPr>
          <p:cNvSpPr txBox="1"/>
          <p:nvPr/>
        </p:nvSpPr>
        <p:spPr>
          <a:xfrm>
            <a:off x="850038" y="6282162"/>
            <a:ext cx="98288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rgbClr val="C00000"/>
                </a:solidFill>
              </a:rPr>
              <a:t>钢板维修方案同成型厂，</a:t>
            </a:r>
            <a:r>
              <a:rPr lang="en-US" altLang="zh-CN" b="1" dirty="0">
                <a:solidFill>
                  <a:srgbClr val="C00000"/>
                </a:solidFill>
              </a:rPr>
              <a:t>1F</a:t>
            </a:r>
            <a:r>
              <a:rPr lang="zh-CN" altLang="en-US" b="1" dirty="0">
                <a:solidFill>
                  <a:srgbClr val="C00000"/>
                </a:solidFill>
              </a:rPr>
              <a:t>合计</a:t>
            </a:r>
            <a:r>
              <a:rPr lang="en-US" altLang="zh-CN" b="1" dirty="0">
                <a:solidFill>
                  <a:srgbClr val="C00000"/>
                </a:solidFill>
              </a:rPr>
              <a:t>6</a:t>
            </a:r>
            <a:r>
              <a:rPr lang="zh-CN" altLang="en-US" b="1" dirty="0">
                <a:solidFill>
                  <a:srgbClr val="C00000"/>
                </a:solidFill>
              </a:rPr>
              <a:t>块钢板，更换钢板总长度</a:t>
            </a:r>
            <a:r>
              <a:rPr lang="en-US" altLang="zh-CN" b="1" dirty="0">
                <a:solidFill>
                  <a:srgbClr val="C00000"/>
                </a:solidFill>
              </a:rPr>
              <a:t>48750mm</a:t>
            </a:r>
            <a:r>
              <a:rPr lang="zh-CN" altLang="en-US" b="1" dirty="0">
                <a:solidFill>
                  <a:srgbClr val="C00000"/>
                </a:solidFill>
              </a:rPr>
              <a:t>，宽度</a:t>
            </a:r>
            <a:r>
              <a:rPr lang="en-US" altLang="zh-CN" b="1" dirty="0">
                <a:solidFill>
                  <a:srgbClr val="C00000"/>
                </a:solidFill>
              </a:rPr>
              <a:t>260mm</a:t>
            </a:r>
            <a:r>
              <a:rPr lang="zh-CN" altLang="en-US" b="1" dirty="0">
                <a:solidFill>
                  <a:srgbClr val="C00000"/>
                </a:solidFill>
              </a:rPr>
              <a:t>，厚度</a:t>
            </a:r>
            <a:r>
              <a:rPr lang="en-US" altLang="zh-CN" b="1" dirty="0">
                <a:solidFill>
                  <a:srgbClr val="C00000"/>
                </a:solidFill>
              </a:rPr>
              <a:t>10mm</a:t>
            </a:r>
            <a:endParaRPr lang="zh-CN" altLang="en-US" b="1" dirty="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681B76B4-CEB4-4917-E32C-32836EDBCAA4}"/>
              </a:ext>
            </a:extLst>
          </p:cNvPr>
          <p:cNvSpPr/>
          <p:nvPr/>
        </p:nvSpPr>
        <p:spPr>
          <a:xfrm>
            <a:off x="4199437" y="1469571"/>
            <a:ext cx="508635" cy="1518558"/>
          </a:xfrm>
          <a:prstGeom prst="rect">
            <a:avLst/>
          </a:prstGeom>
          <a:noFill/>
          <a:ln w="28575"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86428159-A159-E866-493A-4BB08C6094D0}"/>
              </a:ext>
            </a:extLst>
          </p:cNvPr>
          <p:cNvSpPr/>
          <p:nvPr/>
        </p:nvSpPr>
        <p:spPr>
          <a:xfrm>
            <a:off x="5587365" y="1469571"/>
            <a:ext cx="508635" cy="3069772"/>
          </a:xfrm>
          <a:prstGeom prst="rect">
            <a:avLst/>
          </a:prstGeom>
          <a:noFill/>
          <a:ln w="28575"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5BB64BAA-7C97-4140-CEBC-9CE49CAFFB61}"/>
              </a:ext>
            </a:extLst>
          </p:cNvPr>
          <p:cNvSpPr/>
          <p:nvPr/>
        </p:nvSpPr>
        <p:spPr>
          <a:xfrm>
            <a:off x="7296423" y="3287034"/>
            <a:ext cx="508635" cy="1518558"/>
          </a:xfrm>
          <a:prstGeom prst="rect">
            <a:avLst/>
          </a:prstGeom>
          <a:noFill/>
          <a:ln w="28575"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846415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4781FA0E-685C-13E0-586E-C3302BA6C7B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5557" y="114300"/>
            <a:ext cx="11136086" cy="6301732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91CC6230-EE89-EE81-0849-8B7F1C8A30B3}"/>
              </a:ext>
            </a:extLst>
          </p:cNvPr>
          <p:cNvSpPr txBox="1"/>
          <p:nvPr/>
        </p:nvSpPr>
        <p:spPr>
          <a:xfrm>
            <a:off x="882695" y="6374368"/>
            <a:ext cx="98288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rgbClr val="C00000"/>
                </a:solidFill>
              </a:rPr>
              <a:t>钢板维修方案同成型厂，</a:t>
            </a:r>
            <a:r>
              <a:rPr lang="en-US" altLang="zh-CN" b="1" dirty="0">
                <a:solidFill>
                  <a:srgbClr val="C00000"/>
                </a:solidFill>
              </a:rPr>
              <a:t>2F</a:t>
            </a:r>
            <a:r>
              <a:rPr lang="zh-CN" altLang="en-US" b="1" dirty="0">
                <a:solidFill>
                  <a:srgbClr val="C00000"/>
                </a:solidFill>
              </a:rPr>
              <a:t>合计</a:t>
            </a:r>
            <a:r>
              <a:rPr lang="en-US" altLang="zh-CN" b="1" dirty="0">
                <a:solidFill>
                  <a:srgbClr val="C00000"/>
                </a:solidFill>
              </a:rPr>
              <a:t>12</a:t>
            </a:r>
            <a:r>
              <a:rPr lang="zh-CN" altLang="en-US" b="1" dirty="0">
                <a:solidFill>
                  <a:srgbClr val="C00000"/>
                </a:solidFill>
              </a:rPr>
              <a:t>块钢板，更换钢板总长度</a:t>
            </a:r>
            <a:r>
              <a:rPr lang="en-US" altLang="zh-CN" b="1" dirty="0">
                <a:solidFill>
                  <a:srgbClr val="C00000"/>
                </a:solidFill>
              </a:rPr>
              <a:t>51640mm</a:t>
            </a:r>
            <a:r>
              <a:rPr lang="zh-CN" altLang="en-US" b="1" dirty="0">
                <a:solidFill>
                  <a:srgbClr val="C00000"/>
                </a:solidFill>
              </a:rPr>
              <a:t>，宽度</a:t>
            </a:r>
            <a:r>
              <a:rPr lang="en-US" altLang="zh-CN" b="1" dirty="0">
                <a:solidFill>
                  <a:srgbClr val="C00000"/>
                </a:solidFill>
              </a:rPr>
              <a:t>260mm</a:t>
            </a:r>
            <a:r>
              <a:rPr lang="zh-CN" altLang="en-US" b="1" dirty="0">
                <a:solidFill>
                  <a:srgbClr val="C00000"/>
                </a:solidFill>
              </a:rPr>
              <a:t>，厚度</a:t>
            </a:r>
            <a:r>
              <a:rPr lang="en-US" altLang="zh-CN" b="1" dirty="0">
                <a:solidFill>
                  <a:srgbClr val="C00000"/>
                </a:solidFill>
              </a:rPr>
              <a:t>10mm</a:t>
            </a:r>
            <a:endParaRPr lang="zh-CN" altLang="en-US" b="1" dirty="0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AE3C2498-1419-82A9-852F-23CFEC2A7C5A}"/>
              </a:ext>
            </a:extLst>
          </p:cNvPr>
          <p:cNvSpPr/>
          <p:nvPr/>
        </p:nvSpPr>
        <p:spPr>
          <a:xfrm>
            <a:off x="7133138" y="1551214"/>
            <a:ext cx="982162" cy="3755572"/>
          </a:xfrm>
          <a:prstGeom prst="rect">
            <a:avLst/>
          </a:prstGeom>
          <a:noFill/>
          <a:ln w="28575"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D9E0A572-F8EF-B61B-046B-EFE8943B75FA}"/>
              </a:ext>
            </a:extLst>
          </p:cNvPr>
          <p:cNvSpPr/>
          <p:nvPr/>
        </p:nvSpPr>
        <p:spPr>
          <a:xfrm>
            <a:off x="4076701" y="1165319"/>
            <a:ext cx="658585" cy="1986095"/>
          </a:xfrm>
          <a:prstGeom prst="rect">
            <a:avLst/>
          </a:prstGeom>
          <a:noFill/>
          <a:ln w="28575"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 dirty="0"/>
          </a:p>
        </p:txBody>
      </p:sp>
    </p:spTree>
    <p:extLst>
      <p:ext uri="{BB962C8B-B14F-4D97-AF65-F5344CB8AC3E}">
        <p14:creationId xmlns:p14="http://schemas.microsoft.com/office/powerpoint/2010/main" val="8763479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A08D951B-B664-0D6B-DF4F-4ED7ECD8719B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7827" y="179614"/>
            <a:ext cx="10780939" cy="6201267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63B9B90C-4FF0-8017-240C-1B75E9C84E44}"/>
              </a:ext>
            </a:extLst>
          </p:cNvPr>
          <p:cNvSpPr txBox="1"/>
          <p:nvPr/>
        </p:nvSpPr>
        <p:spPr>
          <a:xfrm>
            <a:off x="882695" y="6374368"/>
            <a:ext cx="98288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rgbClr val="C00000"/>
                </a:solidFill>
              </a:rPr>
              <a:t>钢板维修方案同成型厂，</a:t>
            </a:r>
            <a:r>
              <a:rPr lang="en-US" altLang="zh-CN" b="1" dirty="0">
                <a:solidFill>
                  <a:srgbClr val="C00000"/>
                </a:solidFill>
              </a:rPr>
              <a:t>3F</a:t>
            </a:r>
            <a:r>
              <a:rPr lang="zh-CN" altLang="en-US" b="1" dirty="0">
                <a:solidFill>
                  <a:srgbClr val="C00000"/>
                </a:solidFill>
              </a:rPr>
              <a:t>合计</a:t>
            </a:r>
            <a:r>
              <a:rPr lang="en-US" altLang="zh-CN" b="1" dirty="0">
                <a:solidFill>
                  <a:srgbClr val="C00000"/>
                </a:solidFill>
              </a:rPr>
              <a:t>9</a:t>
            </a:r>
            <a:r>
              <a:rPr lang="zh-CN" altLang="en-US" b="1" dirty="0">
                <a:solidFill>
                  <a:srgbClr val="C00000"/>
                </a:solidFill>
              </a:rPr>
              <a:t>块钢板，更换钢板总长度</a:t>
            </a:r>
            <a:r>
              <a:rPr lang="en-US" altLang="zh-CN" b="1" dirty="0">
                <a:solidFill>
                  <a:srgbClr val="C00000"/>
                </a:solidFill>
              </a:rPr>
              <a:t>60920mm</a:t>
            </a:r>
            <a:r>
              <a:rPr lang="zh-CN" altLang="en-US" b="1" dirty="0">
                <a:solidFill>
                  <a:srgbClr val="C00000"/>
                </a:solidFill>
              </a:rPr>
              <a:t>，宽度</a:t>
            </a:r>
            <a:r>
              <a:rPr lang="en-US" altLang="zh-CN" b="1" dirty="0">
                <a:solidFill>
                  <a:srgbClr val="C00000"/>
                </a:solidFill>
              </a:rPr>
              <a:t>260mm</a:t>
            </a:r>
            <a:r>
              <a:rPr lang="zh-CN" altLang="en-US" b="1" dirty="0">
                <a:solidFill>
                  <a:srgbClr val="C00000"/>
                </a:solidFill>
              </a:rPr>
              <a:t>，厚度</a:t>
            </a:r>
            <a:r>
              <a:rPr lang="en-US" altLang="zh-CN" b="1" dirty="0">
                <a:solidFill>
                  <a:srgbClr val="C00000"/>
                </a:solidFill>
              </a:rPr>
              <a:t>10mm</a:t>
            </a:r>
            <a:endParaRPr lang="zh-CN" altLang="en-US" b="1" dirty="0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6FA4C310-3C7D-A418-B047-FC07FEECB921}"/>
              </a:ext>
            </a:extLst>
          </p:cNvPr>
          <p:cNvSpPr/>
          <p:nvPr/>
        </p:nvSpPr>
        <p:spPr>
          <a:xfrm>
            <a:off x="6727371" y="1399205"/>
            <a:ext cx="636816" cy="3755572"/>
          </a:xfrm>
          <a:prstGeom prst="rect">
            <a:avLst/>
          </a:prstGeom>
          <a:noFill/>
          <a:ln w="28575"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CBD4AC86-F655-31B1-DEB7-7F9D463A066A}"/>
              </a:ext>
            </a:extLst>
          </p:cNvPr>
          <p:cNvSpPr/>
          <p:nvPr/>
        </p:nvSpPr>
        <p:spPr>
          <a:xfrm>
            <a:off x="3793671" y="1730828"/>
            <a:ext cx="636816" cy="3423949"/>
          </a:xfrm>
          <a:prstGeom prst="rect">
            <a:avLst/>
          </a:prstGeom>
          <a:noFill/>
          <a:ln w="28575"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13558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FA4079B6-480A-7151-627E-62ED0ECB98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5134658"/>
              </p:ext>
            </p:extLst>
          </p:nvPr>
        </p:nvGraphicFramePr>
        <p:xfrm>
          <a:off x="8317006" y="1689100"/>
          <a:ext cx="3429000" cy="134683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85800">
                  <a:extLst>
                    <a:ext uri="{9D8B030D-6E8A-4147-A177-3AD203B41FA5}">
                      <a16:colId xmlns:a16="http://schemas.microsoft.com/office/drawing/2014/main" val="382784505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1225746796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4270529600"/>
                    </a:ext>
                  </a:extLst>
                </a:gridCol>
              </a:tblGrid>
              <a:tr h="180975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zh-CN" altLang="en-US" sz="1200" u="none" strike="noStrike">
                          <a:effectLst/>
                        </a:rPr>
                        <a:t>光电厂钢板更换、地面破损维修数据</a:t>
                      </a:r>
                      <a:endParaRPr lang="zh-CN" altLang="en-US" sz="12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2284967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200" u="none" strike="noStrike">
                          <a:effectLst/>
                        </a:rPr>
                        <a:t>　</a:t>
                      </a:r>
                      <a:endParaRPr lang="zh-CN" altLang="en-US" sz="12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200" u="none" strike="noStrike">
                          <a:effectLst/>
                        </a:rPr>
                        <a:t>宽度</a:t>
                      </a:r>
                      <a:r>
                        <a:rPr lang="en-US" sz="1200" u="none" strike="noStrike">
                          <a:effectLst/>
                        </a:rPr>
                        <a:t>M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u="none" strike="noStrike">
                          <a:effectLst/>
                        </a:rPr>
                        <a:t>1#</a:t>
                      </a:r>
                      <a:r>
                        <a:rPr lang="zh-CN" altLang="en-US" sz="1200" u="none" strike="noStrike">
                          <a:effectLst/>
                        </a:rPr>
                        <a:t>材料仓</a:t>
                      </a:r>
                      <a:endParaRPr lang="zh-CN" altLang="en-US" sz="12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60923149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200" u="none" strike="noStrike">
                          <a:effectLst/>
                        </a:rPr>
                        <a:t>地面维修</a:t>
                      </a:r>
                      <a:endParaRPr lang="zh-CN" altLang="en-US" sz="12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200" u="none" strike="noStrike">
                          <a:effectLst/>
                        </a:rPr>
                        <a:t>　</a:t>
                      </a:r>
                      <a:endParaRPr lang="zh-CN" altLang="en-US" sz="12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200M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593219779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200" u="none" strike="noStrike">
                          <a:effectLst/>
                        </a:rPr>
                        <a:t>钢板更换</a:t>
                      </a:r>
                      <a:endParaRPr lang="zh-CN" altLang="en-US" sz="12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200" u="none" strike="noStrike">
                          <a:effectLst/>
                        </a:rPr>
                        <a:t>　</a:t>
                      </a:r>
                      <a:endParaRPr lang="zh-CN" altLang="en-US" sz="12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u="none" strike="noStrike">
                          <a:effectLst/>
                        </a:rPr>
                        <a:t>　</a:t>
                      </a:r>
                      <a:endParaRPr lang="zh-CN" altLang="en-US" sz="12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058269491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1F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0.26M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48.75M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792333692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2F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51.64M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229501988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3F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60.92M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347696537"/>
                  </a:ext>
                </a:extLst>
              </a:tr>
            </a:tbl>
          </a:graphicData>
        </a:graphic>
      </p:graphicFrame>
      <p:sp>
        <p:nvSpPr>
          <p:cNvPr id="5" name="文本框 4">
            <a:extLst>
              <a:ext uri="{FF2B5EF4-FFF2-40B4-BE49-F238E27FC236}">
                <a16:creationId xmlns:a16="http://schemas.microsoft.com/office/drawing/2014/main" id="{A70C5734-638F-0527-85E5-281A53E8C81E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550507" y="388870"/>
            <a:ext cx="4446996" cy="395453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dirty="0">
                <a:solidFill>
                  <a:srgbClr val="C00000"/>
                </a:solidFill>
              </a:rPr>
              <a:t>钢板施工方案：</a:t>
            </a:r>
            <a:endParaRPr lang="en-US" altLang="zh-CN" dirty="0">
              <a:solidFill>
                <a:srgbClr val="C00000"/>
              </a:solidFill>
            </a:endParaRPr>
          </a:p>
          <a:p>
            <a:r>
              <a:rPr lang="zh-CN" altLang="en-US" dirty="0">
                <a:solidFill>
                  <a:srgbClr val="C00000"/>
                </a:solidFill>
              </a:rPr>
              <a:t>一层：</a:t>
            </a:r>
            <a:endParaRPr lang="en-US" altLang="zh-CN" dirty="0">
              <a:solidFill>
                <a:srgbClr val="C00000"/>
              </a:solidFill>
            </a:endParaRPr>
          </a:p>
          <a:p>
            <a:r>
              <a:rPr lang="en-US" altLang="zh-CN" dirty="0">
                <a:solidFill>
                  <a:srgbClr val="C00000"/>
                </a:solidFill>
              </a:rPr>
              <a:t>1</a:t>
            </a:r>
            <a:r>
              <a:rPr lang="zh-CN" altLang="en-US" dirty="0">
                <a:solidFill>
                  <a:srgbClr val="C00000"/>
                </a:solidFill>
              </a:rPr>
              <a:t>、人工拆除原有钢板以及降噪、防震橡胶垫；</a:t>
            </a:r>
            <a:endParaRPr lang="en-US" altLang="zh-CN" dirty="0">
              <a:solidFill>
                <a:srgbClr val="C00000"/>
              </a:solidFill>
            </a:endParaRPr>
          </a:p>
          <a:p>
            <a:r>
              <a:rPr lang="en-US" altLang="zh-CN" dirty="0">
                <a:solidFill>
                  <a:srgbClr val="C00000"/>
                </a:solidFill>
              </a:rPr>
              <a:t>2</a:t>
            </a:r>
            <a:r>
              <a:rPr lang="zh-CN" altLang="en-US" dirty="0">
                <a:solidFill>
                  <a:srgbClr val="C00000"/>
                </a:solidFill>
              </a:rPr>
              <a:t>、伸缩缝基层清理；</a:t>
            </a:r>
            <a:endParaRPr lang="en-US" altLang="zh-CN" dirty="0">
              <a:solidFill>
                <a:srgbClr val="C00000"/>
              </a:solidFill>
            </a:endParaRPr>
          </a:p>
          <a:p>
            <a:r>
              <a:rPr lang="en-US" altLang="zh-CN" dirty="0">
                <a:solidFill>
                  <a:srgbClr val="C00000"/>
                </a:solidFill>
              </a:rPr>
              <a:t>3</a:t>
            </a:r>
            <a:r>
              <a:rPr lang="zh-CN" altLang="en-US" dirty="0">
                <a:solidFill>
                  <a:srgbClr val="C00000"/>
                </a:solidFill>
              </a:rPr>
              <a:t>、高差位置水泥砂浆找平；</a:t>
            </a:r>
            <a:endParaRPr lang="en-US" altLang="zh-CN" dirty="0">
              <a:solidFill>
                <a:srgbClr val="C00000"/>
              </a:solidFill>
            </a:endParaRPr>
          </a:p>
          <a:p>
            <a:r>
              <a:rPr lang="en-US" altLang="zh-CN" dirty="0">
                <a:solidFill>
                  <a:srgbClr val="C00000"/>
                </a:solidFill>
              </a:rPr>
              <a:t>4</a:t>
            </a:r>
            <a:r>
              <a:rPr lang="zh-CN" altLang="en-US" dirty="0">
                <a:solidFill>
                  <a:srgbClr val="C00000"/>
                </a:solidFill>
              </a:rPr>
              <a:t>、采用</a:t>
            </a:r>
            <a:r>
              <a:rPr lang="en-US" altLang="zh-CN" dirty="0">
                <a:solidFill>
                  <a:srgbClr val="C00000"/>
                </a:solidFill>
              </a:rPr>
              <a:t>φ14</a:t>
            </a:r>
            <a:r>
              <a:rPr lang="zh-CN" altLang="en-US" dirty="0">
                <a:solidFill>
                  <a:srgbClr val="C00000"/>
                </a:solidFill>
              </a:rPr>
              <a:t>螺纹钢，间距</a:t>
            </a:r>
            <a:r>
              <a:rPr lang="en-US" altLang="zh-CN" dirty="0">
                <a:solidFill>
                  <a:srgbClr val="C00000"/>
                </a:solidFill>
              </a:rPr>
              <a:t>10cm</a:t>
            </a:r>
            <a:r>
              <a:rPr lang="zh-CN" altLang="en-US" dirty="0">
                <a:solidFill>
                  <a:srgbClr val="C00000"/>
                </a:solidFill>
              </a:rPr>
              <a:t>，焊接至伸缩缝搭接部位的角钢上；</a:t>
            </a:r>
            <a:endParaRPr lang="en-US" altLang="zh-CN" dirty="0">
              <a:solidFill>
                <a:srgbClr val="C00000"/>
              </a:solidFill>
            </a:endParaRPr>
          </a:p>
          <a:p>
            <a:r>
              <a:rPr lang="en-US" altLang="zh-CN" dirty="0">
                <a:solidFill>
                  <a:srgbClr val="C00000"/>
                </a:solidFill>
              </a:rPr>
              <a:t>5</a:t>
            </a:r>
            <a:r>
              <a:rPr lang="zh-CN" altLang="en-US" dirty="0">
                <a:solidFill>
                  <a:srgbClr val="C00000"/>
                </a:solidFill>
              </a:rPr>
              <a:t>、面铺</a:t>
            </a:r>
            <a:r>
              <a:rPr lang="en-US" altLang="zh-CN" dirty="0">
                <a:solidFill>
                  <a:srgbClr val="C00000"/>
                </a:solidFill>
              </a:rPr>
              <a:t>3cm</a:t>
            </a:r>
            <a:r>
              <a:rPr lang="zh-CN" altLang="en-US" dirty="0">
                <a:solidFill>
                  <a:srgbClr val="C00000"/>
                </a:solidFill>
              </a:rPr>
              <a:t>细沙（降噪、防震）；</a:t>
            </a:r>
            <a:endParaRPr lang="en-US" altLang="zh-CN" dirty="0">
              <a:solidFill>
                <a:srgbClr val="C00000"/>
              </a:solidFill>
            </a:endParaRPr>
          </a:p>
          <a:p>
            <a:r>
              <a:rPr lang="en-US" altLang="zh-CN" dirty="0">
                <a:solidFill>
                  <a:srgbClr val="C00000"/>
                </a:solidFill>
              </a:rPr>
              <a:t>6</a:t>
            </a:r>
            <a:r>
              <a:rPr lang="zh-CN" altLang="en-US" dirty="0">
                <a:solidFill>
                  <a:srgbClr val="C00000"/>
                </a:solidFill>
              </a:rPr>
              <a:t>、安装</a:t>
            </a:r>
            <a:r>
              <a:rPr lang="en-US" altLang="zh-CN" dirty="0">
                <a:solidFill>
                  <a:srgbClr val="C00000"/>
                </a:solidFill>
              </a:rPr>
              <a:t>1cm</a:t>
            </a:r>
            <a:r>
              <a:rPr lang="zh-CN" altLang="en-US" dirty="0">
                <a:solidFill>
                  <a:srgbClr val="C00000"/>
                </a:solidFill>
              </a:rPr>
              <a:t>厚钢板（接头处采用焊接处理）；</a:t>
            </a:r>
            <a:endParaRPr lang="en-US" altLang="zh-CN" dirty="0">
              <a:solidFill>
                <a:srgbClr val="C00000"/>
              </a:solidFill>
            </a:endParaRPr>
          </a:p>
          <a:p>
            <a:r>
              <a:rPr lang="en-US" altLang="zh-CN" dirty="0">
                <a:solidFill>
                  <a:srgbClr val="C00000"/>
                </a:solidFill>
              </a:rPr>
              <a:t>7</a:t>
            </a:r>
            <a:r>
              <a:rPr lang="zh-CN" altLang="en-US" dirty="0">
                <a:solidFill>
                  <a:srgbClr val="C00000"/>
                </a:solidFill>
              </a:rPr>
              <a:t>、钢板打磨后刷防锈漆两遍。</a:t>
            </a:r>
            <a:endParaRPr lang="en-US" altLang="zh-CN" dirty="0">
              <a:solidFill>
                <a:srgbClr val="C00000"/>
              </a:solidFill>
            </a:endParaRPr>
          </a:p>
          <a:p>
            <a:endParaRPr lang="en-US" altLang="zh-CN" dirty="0">
              <a:solidFill>
                <a:srgbClr val="C00000"/>
              </a:solidFill>
            </a:endParaRPr>
          </a:p>
          <a:p>
            <a:r>
              <a:rPr lang="zh-CN" altLang="en-US" dirty="0">
                <a:solidFill>
                  <a:srgbClr val="C00000"/>
                </a:solidFill>
              </a:rPr>
              <a:t>二层、三层：</a:t>
            </a:r>
            <a:endParaRPr lang="en-US" altLang="zh-CN" dirty="0">
              <a:solidFill>
                <a:srgbClr val="C00000"/>
              </a:solidFill>
            </a:endParaRPr>
          </a:p>
          <a:p>
            <a:r>
              <a:rPr lang="en-US" altLang="zh-CN" dirty="0">
                <a:solidFill>
                  <a:srgbClr val="C00000"/>
                </a:solidFill>
              </a:rPr>
              <a:t>1</a:t>
            </a:r>
            <a:r>
              <a:rPr lang="zh-CN" altLang="en-US" dirty="0">
                <a:solidFill>
                  <a:srgbClr val="C00000"/>
                </a:solidFill>
              </a:rPr>
              <a:t>、</a:t>
            </a:r>
            <a:r>
              <a:rPr lang="zh-CN" altLang="en-US" dirty="0">
                <a:solidFill>
                  <a:srgbClr val="C00000"/>
                </a:solidFill>
                <a:sym typeface="+mn-ea"/>
              </a:rPr>
              <a:t>人工拆除原楼面钢板之后，清理干净基层修补平整，然后更换</a:t>
            </a:r>
            <a:r>
              <a:rPr lang="en-US" altLang="zh-CN" dirty="0">
                <a:solidFill>
                  <a:srgbClr val="C00000"/>
                </a:solidFill>
                <a:sym typeface="+mn-ea"/>
              </a:rPr>
              <a:t>10mm</a:t>
            </a:r>
            <a:r>
              <a:rPr lang="zh-CN" altLang="en-US" dirty="0">
                <a:solidFill>
                  <a:srgbClr val="C00000"/>
                </a:solidFill>
                <a:sym typeface="+mn-ea"/>
              </a:rPr>
              <a:t>厚钢板，焊接固定。</a:t>
            </a:r>
            <a:endParaRPr lang="en-US" altLang="zh-CN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038947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65810" y="2690495"/>
            <a:ext cx="10515600" cy="1325563"/>
          </a:xfrm>
        </p:spPr>
        <p:txBody>
          <a:bodyPr/>
          <a:lstStyle/>
          <a:p>
            <a:pPr algn="ctr"/>
            <a:r>
              <a:rPr lang="zh-CN" altLang="en-US" dirty="0">
                <a:sym typeface="+mn-ea"/>
              </a:rPr>
              <a:t>1</a:t>
            </a:r>
            <a:r>
              <a:rPr lang="en-US" altLang="zh-CN" dirty="0">
                <a:sym typeface="+mn-ea"/>
              </a:rPr>
              <a:t>2</a:t>
            </a:r>
            <a:r>
              <a:rPr lang="zh-CN" altLang="en-US" dirty="0">
                <a:sym typeface="+mn-ea"/>
              </a:rPr>
              <a:t>、路灯不亮、人行道塌陷</a:t>
            </a:r>
            <a:endParaRPr lang="zh-CN" altLang="en-US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7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微信图片_2023072609233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82570" y="402590"/>
            <a:ext cx="6482715" cy="5922010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5587365" y="457835"/>
            <a:ext cx="508635" cy="5347970"/>
          </a:xfrm>
          <a:prstGeom prst="rect">
            <a:avLst/>
          </a:prstGeom>
          <a:noFill/>
          <a:ln w="28575"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" name="直接箭头连接符 1"/>
          <p:cNvCxnSpPr/>
          <p:nvPr>
            <p:custDataLst>
              <p:tags r:id="rId2"/>
            </p:custDataLst>
          </p:nvPr>
        </p:nvCxnSpPr>
        <p:spPr>
          <a:xfrm flipV="1">
            <a:off x="5999480" y="3456940"/>
            <a:ext cx="3718560" cy="6985"/>
          </a:xfrm>
          <a:prstGeom prst="straightConnector1">
            <a:avLst/>
          </a:prstGeom>
          <a:ln>
            <a:tailEnd type="arrow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" name="文本框 2"/>
          <p:cNvSpPr txBox="1"/>
          <p:nvPr>
            <p:custDataLst>
              <p:tags r:id="rId3"/>
            </p:custDataLst>
          </p:nvPr>
        </p:nvSpPr>
        <p:spPr>
          <a:xfrm>
            <a:off x="9660890" y="3218815"/>
            <a:ext cx="2531110" cy="28892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zh-CN" dirty="0">
                <a:solidFill>
                  <a:srgbClr val="C00000"/>
                </a:solidFill>
              </a:rPr>
              <a:t>路灯灯泡坏</a:t>
            </a:r>
            <a:r>
              <a:rPr lang="en-US" altLang="zh-CN" dirty="0">
                <a:solidFill>
                  <a:srgbClr val="C00000"/>
                </a:solidFill>
              </a:rPr>
              <a:t>8</a:t>
            </a:r>
            <a:r>
              <a:rPr lang="zh-CN" altLang="en-US" dirty="0">
                <a:solidFill>
                  <a:srgbClr val="C00000"/>
                </a:solidFill>
              </a:rPr>
              <a:t>个</a:t>
            </a:r>
            <a:r>
              <a:rPr lang="en-US" altLang="zh-CN" dirty="0">
                <a:solidFill>
                  <a:srgbClr val="C00000"/>
                </a:solidFill>
              </a:rPr>
              <a:t>120W LED</a:t>
            </a:r>
            <a:r>
              <a:rPr lang="zh-CN" altLang="en-US" dirty="0">
                <a:solidFill>
                  <a:srgbClr val="C00000"/>
                </a:solidFill>
              </a:rPr>
              <a:t>灯泡，探照灯坏</a:t>
            </a:r>
            <a:r>
              <a:rPr lang="en-US" altLang="zh-CN" dirty="0">
                <a:solidFill>
                  <a:srgbClr val="C00000"/>
                </a:solidFill>
              </a:rPr>
              <a:t>4</a:t>
            </a:r>
            <a:r>
              <a:rPr lang="zh-CN" altLang="en-US" dirty="0">
                <a:solidFill>
                  <a:srgbClr val="C00000"/>
                </a:solidFill>
              </a:rPr>
              <a:t>个</a:t>
            </a:r>
            <a:r>
              <a:rPr lang="en-US" altLang="zh-CN" dirty="0">
                <a:solidFill>
                  <a:srgbClr val="C00000"/>
                </a:solidFill>
              </a:rPr>
              <a:t>400W LED</a:t>
            </a:r>
            <a:r>
              <a:rPr lang="zh-CN" altLang="en-US" dirty="0">
                <a:solidFill>
                  <a:srgbClr val="C00000"/>
                </a:solidFill>
              </a:rPr>
              <a:t>灯泡。</a:t>
            </a:r>
          </a:p>
        </p:txBody>
      </p:sp>
      <p:cxnSp>
        <p:nvCxnSpPr>
          <p:cNvPr id="5" name="直接箭头连接符 4"/>
          <p:cNvCxnSpPr/>
          <p:nvPr>
            <p:custDataLst>
              <p:tags r:id="rId4"/>
            </p:custDataLst>
          </p:nvPr>
        </p:nvCxnSpPr>
        <p:spPr>
          <a:xfrm flipV="1">
            <a:off x="5831205" y="2136140"/>
            <a:ext cx="3718560" cy="6985"/>
          </a:xfrm>
          <a:prstGeom prst="straightConnector1">
            <a:avLst/>
          </a:prstGeom>
          <a:ln>
            <a:tailEnd type="arrow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>
            <p:custDataLst>
              <p:tags r:id="rId5"/>
            </p:custDataLst>
          </p:nvPr>
        </p:nvSpPr>
        <p:spPr>
          <a:xfrm>
            <a:off x="9492615" y="1517015"/>
            <a:ext cx="2531110" cy="28892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dirty="0">
                <a:solidFill>
                  <a:srgbClr val="C00000"/>
                </a:solidFill>
              </a:rPr>
              <a:t>透水砖人行道主要位于组装二厂与材料仓</a:t>
            </a:r>
            <a:r>
              <a:rPr lang="en-US" altLang="zh-CN" dirty="0">
                <a:solidFill>
                  <a:srgbClr val="C00000"/>
                </a:solidFill>
              </a:rPr>
              <a:t>2</a:t>
            </a:r>
            <a:r>
              <a:rPr lang="zh-CN" altLang="en-US" dirty="0">
                <a:solidFill>
                  <a:srgbClr val="C00000"/>
                </a:solidFill>
              </a:rPr>
              <a:t>之间路面（机械地面挖起，水泥结构打底，厚度为</a:t>
            </a:r>
            <a:r>
              <a:rPr lang="en-US" altLang="zh-CN" dirty="0">
                <a:solidFill>
                  <a:srgbClr val="C00000"/>
                </a:solidFill>
              </a:rPr>
              <a:t>30</a:t>
            </a:r>
            <a:r>
              <a:rPr lang="zh-CN" altLang="en-US" dirty="0">
                <a:solidFill>
                  <a:srgbClr val="C00000"/>
                </a:solidFill>
              </a:rPr>
              <a:t>厘米，人工恢复）面积约为</a:t>
            </a:r>
            <a:r>
              <a:rPr lang="en-US" altLang="zh-CN" dirty="0">
                <a:solidFill>
                  <a:srgbClr val="C00000"/>
                </a:solidFill>
              </a:rPr>
              <a:t>40</a:t>
            </a:r>
            <a:r>
              <a:rPr lang="zh-CN" altLang="en-US" dirty="0">
                <a:solidFill>
                  <a:srgbClr val="C00000"/>
                </a:solidFill>
              </a:rPr>
              <a:t>平方</a:t>
            </a:r>
          </a:p>
        </p:txBody>
      </p:sp>
      <p:pic>
        <p:nvPicPr>
          <p:cNvPr id="7" name="图片 6" descr="微信图片_20230803101645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4243070"/>
            <a:ext cx="2782570" cy="1313180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65810" y="269049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CN" altLang="en-US" dirty="0">
                <a:sym typeface="+mn-ea"/>
              </a:rPr>
              <a:t>1</a:t>
            </a:r>
            <a:r>
              <a:rPr lang="en-US" altLang="zh-CN" dirty="0">
                <a:sym typeface="+mn-ea"/>
              </a:rPr>
              <a:t>3</a:t>
            </a:r>
            <a:r>
              <a:rPr lang="zh-CN" altLang="en-US" dirty="0">
                <a:sym typeface="+mn-ea"/>
              </a:rPr>
              <a:t>、</a:t>
            </a:r>
            <a:r>
              <a:rPr lang="en-US" altLang="zh-CN" sz="4400" dirty="0"/>
              <a:t> 9</a:t>
            </a:r>
            <a:r>
              <a:rPr lang="zh-CN" altLang="en-US" sz="4400" dirty="0"/>
              <a:t>栋下水管破裂</a:t>
            </a:r>
            <a:endParaRPr lang="zh-CN" altLang="en-US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九号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2089785" y="-1077595"/>
            <a:ext cx="6028055" cy="8611870"/>
          </a:xfrm>
          <a:prstGeom prst="rect">
            <a:avLst/>
          </a:prstGeom>
        </p:spPr>
      </p:pic>
      <p:cxnSp>
        <p:nvCxnSpPr>
          <p:cNvPr id="4" name="直接箭头连接符 3"/>
          <p:cNvCxnSpPr/>
          <p:nvPr>
            <p:custDataLst>
              <p:tags r:id="rId2"/>
            </p:custDataLst>
          </p:nvPr>
        </p:nvCxnSpPr>
        <p:spPr>
          <a:xfrm>
            <a:off x="7203233" y="4277360"/>
            <a:ext cx="2332562" cy="3810"/>
          </a:xfrm>
          <a:prstGeom prst="straightConnector1">
            <a:avLst/>
          </a:prstGeom>
          <a:ln>
            <a:solidFill>
              <a:srgbClr val="C00000"/>
            </a:solidFill>
            <a:tailEnd type="arrow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9535795" y="1475441"/>
            <a:ext cx="2531110" cy="28892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9</a:t>
            </a:r>
            <a:r>
              <a:rPr lang="en-US" altLang="zh-CN" dirty="0">
                <a:solidFill>
                  <a:srgbClr val="C00000"/>
                </a:solidFill>
              </a:rPr>
              <a:t>#103/107/119</a:t>
            </a:r>
            <a:r>
              <a:rPr lang="zh-CN" altLang="zh-CN" dirty="0">
                <a:solidFill>
                  <a:srgbClr val="C00000"/>
                </a:solidFill>
              </a:rPr>
              <a:t>宿舍外部地面下沉，引起水管破裂堵死，需将此基础地面挖起维修地面和水管堵水</a:t>
            </a:r>
            <a:r>
              <a:rPr lang="en-US" altLang="zh-CN" dirty="0">
                <a:solidFill>
                  <a:srgbClr val="C00000"/>
                </a:solidFill>
              </a:rPr>
              <a:t>(</a:t>
            </a:r>
            <a:r>
              <a:rPr lang="zh-CN" altLang="zh-CN" dirty="0">
                <a:solidFill>
                  <a:srgbClr val="C00000"/>
                </a:solidFill>
              </a:rPr>
              <a:t>南门门头上部水管破裂，引起漏水，需维修</a:t>
            </a:r>
            <a:r>
              <a:rPr lang="en-US" altLang="zh-CN" dirty="0">
                <a:solidFill>
                  <a:srgbClr val="C00000"/>
                </a:solidFill>
              </a:rPr>
              <a:t>)(</a:t>
            </a:r>
            <a:r>
              <a:rPr lang="zh-CN" altLang="en-US" dirty="0">
                <a:solidFill>
                  <a:srgbClr val="C00000"/>
                </a:solidFill>
              </a:rPr>
              <a:t>原</a:t>
            </a:r>
            <a:r>
              <a:rPr lang="en-US" altLang="zh-CN" dirty="0">
                <a:solidFill>
                  <a:srgbClr val="C00000"/>
                </a:solidFill>
              </a:rPr>
              <a:t>PVCφ110</a:t>
            </a:r>
            <a:r>
              <a:rPr lang="zh-CN" altLang="en-US" dirty="0">
                <a:solidFill>
                  <a:srgbClr val="C00000"/>
                </a:solidFill>
              </a:rPr>
              <a:t>水管改造约</a:t>
            </a:r>
            <a:r>
              <a:rPr lang="en-US" altLang="zh-CN" dirty="0">
                <a:solidFill>
                  <a:srgbClr val="C00000"/>
                </a:solidFill>
              </a:rPr>
              <a:t>80</a:t>
            </a:r>
            <a:r>
              <a:rPr lang="zh-CN" altLang="en-US" dirty="0">
                <a:solidFill>
                  <a:srgbClr val="C00000"/>
                </a:solidFill>
              </a:rPr>
              <a:t>米，地面机械开挖深度约</a:t>
            </a:r>
            <a:r>
              <a:rPr lang="en-US" altLang="zh-CN" dirty="0">
                <a:solidFill>
                  <a:srgbClr val="C00000"/>
                </a:solidFill>
              </a:rPr>
              <a:t>1.2</a:t>
            </a:r>
            <a:r>
              <a:rPr lang="zh-CN" altLang="en-US" dirty="0">
                <a:solidFill>
                  <a:srgbClr val="C00000"/>
                </a:solidFill>
              </a:rPr>
              <a:t>米，宽度</a:t>
            </a:r>
            <a:r>
              <a:rPr lang="en-US" altLang="zh-CN" dirty="0">
                <a:solidFill>
                  <a:srgbClr val="C00000"/>
                </a:solidFill>
              </a:rPr>
              <a:t>1.2</a:t>
            </a:r>
            <a:r>
              <a:rPr lang="zh-CN" altLang="en-US" dirty="0">
                <a:solidFill>
                  <a:srgbClr val="C00000"/>
                </a:solidFill>
              </a:rPr>
              <a:t>米，长度</a:t>
            </a:r>
            <a:r>
              <a:rPr lang="en-US" altLang="zh-CN" dirty="0">
                <a:solidFill>
                  <a:srgbClr val="C00000"/>
                </a:solidFill>
              </a:rPr>
              <a:t>120</a:t>
            </a:r>
            <a:r>
              <a:rPr lang="zh-CN" altLang="en-US" dirty="0">
                <a:solidFill>
                  <a:srgbClr val="C00000"/>
                </a:solidFill>
              </a:rPr>
              <a:t>米。维修完后人工恢复）</a:t>
            </a:r>
          </a:p>
          <a:p>
            <a:r>
              <a:rPr lang="en-US" altLang="zh-CN" dirty="0">
                <a:solidFill>
                  <a:srgbClr val="C00000"/>
                </a:solidFill>
              </a:rPr>
              <a:t>φ110*45</a:t>
            </a:r>
            <a:r>
              <a:rPr lang="zh-CN" altLang="en-US" dirty="0">
                <a:solidFill>
                  <a:srgbClr val="C00000"/>
                </a:solidFill>
              </a:rPr>
              <a:t>弯给水配件</a:t>
            </a:r>
            <a:r>
              <a:rPr lang="en-US" altLang="zh-CN" dirty="0">
                <a:solidFill>
                  <a:srgbClr val="C00000"/>
                </a:solidFill>
              </a:rPr>
              <a:t>14*2=28</a:t>
            </a:r>
            <a:r>
              <a:rPr lang="zh-CN" altLang="en-US" dirty="0">
                <a:solidFill>
                  <a:srgbClr val="C00000"/>
                </a:solidFill>
              </a:rPr>
              <a:t>根</a:t>
            </a:r>
            <a:r>
              <a:rPr lang="en-US" altLang="zh-CN" dirty="0">
                <a:solidFill>
                  <a:srgbClr val="C00000"/>
                </a:solidFill>
              </a:rPr>
              <a:t>  28*2=56</a:t>
            </a:r>
            <a:r>
              <a:rPr lang="zh-CN" altLang="en-US" dirty="0">
                <a:solidFill>
                  <a:srgbClr val="C00000"/>
                </a:solidFill>
              </a:rPr>
              <a:t>个配件</a:t>
            </a:r>
          </a:p>
          <a:p>
            <a:r>
              <a:rPr lang="en-US" altLang="zh-CN" dirty="0">
                <a:solidFill>
                  <a:srgbClr val="C00000"/>
                </a:solidFill>
              </a:rPr>
              <a:t>φ150*100</a:t>
            </a:r>
            <a:r>
              <a:rPr lang="zh-CN" altLang="en-US" dirty="0">
                <a:solidFill>
                  <a:srgbClr val="C00000"/>
                </a:solidFill>
              </a:rPr>
              <a:t>三通</a:t>
            </a:r>
            <a:r>
              <a:rPr lang="en-US" altLang="zh-CN" dirty="0">
                <a:solidFill>
                  <a:srgbClr val="C00000"/>
                </a:solidFill>
              </a:rPr>
              <a:t>*14</a:t>
            </a:r>
            <a:r>
              <a:rPr lang="zh-CN" altLang="en-US" dirty="0">
                <a:solidFill>
                  <a:srgbClr val="C00000"/>
                </a:solidFill>
              </a:rPr>
              <a:t>个</a:t>
            </a:r>
            <a:r>
              <a:rPr lang="en-US" altLang="zh-CN" dirty="0">
                <a:solidFill>
                  <a:srgbClr val="C00000"/>
                </a:solidFill>
              </a:rPr>
              <a:t>*2=28</a:t>
            </a:r>
            <a:r>
              <a:rPr lang="zh-CN" altLang="en-US" dirty="0">
                <a:solidFill>
                  <a:srgbClr val="C00000"/>
                </a:solidFill>
              </a:rPr>
              <a:t>个</a:t>
            </a:r>
          </a:p>
        </p:txBody>
      </p:sp>
      <p:sp>
        <p:nvSpPr>
          <p:cNvPr id="2" name="文本框 1"/>
          <p:cNvSpPr txBox="1"/>
          <p:nvPr>
            <p:custDataLst>
              <p:tags r:id="rId4"/>
            </p:custDataLst>
          </p:nvPr>
        </p:nvSpPr>
        <p:spPr>
          <a:xfrm>
            <a:off x="246484" y="98049"/>
            <a:ext cx="7768512" cy="12058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3600" dirty="0">
                <a:solidFill>
                  <a:srgbClr val="C00000"/>
                </a:solidFill>
              </a:rPr>
              <a:t>9</a:t>
            </a:r>
            <a:r>
              <a:rPr lang="zh-CN" altLang="en-US" sz="3600" dirty="0">
                <a:solidFill>
                  <a:srgbClr val="C00000"/>
                </a:solidFill>
              </a:rPr>
              <a:t>栋下水管破裂</a:t>
            </a:r>
            <a:r>
              <a:rPr lang="zh-CN" altLang="zh-CN" sz="3600" dirty="0">
                <a:solidFill>
                  <a:srgbClr val="C00000"/>
                </a:solidFill>
              </a:rPr>
              <a:t>施工方案</a:t>
            </a:r>
          </a:p>
        </p:txBody>
      </p:sp>
      <p:sp>
        <p:nvSpPr>
          <p:cNvPr id="8" name="矩形 7"/>
          <p:cNvSpPr/>
          <p:nvPr/>
        </p:nvSpPr>
        <p:spPr>
          <a:xfrm>
            <a:off x="2099389" y="3853543"/>
            <a:ext cx="5103844" cy="560381"/>
          </a:xfrm>
          <a:prstGeom prst="rect">
            <a:avLst/>
          </a:prstGeom>
          <a:noFill/>
          <a:ln w="28575"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65810" y="269049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altLang="zh-CN" dirty="0">
                <a:sym typeface="+mn-ea"/>
              </a:rPr>
              <a:t>14</a:t>
            </a:r>
            <a:r>
              <a:rPr lang="zh-CN" altLang="en-US" dirty="0">
                <a:sym typeface="+mn-ea"/>
              </a:rPr>
              <a:t>、</a:t>
            </a:r>
            <a:r>
              <a:rPr lang="zh-CN" altLang="en-US" dirty="0"/>
              <a:t>就餐楼排污管道塌陷维修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C:\Users\Administrator\Desktop\微信图片_20230802155252.jpg微信图片_20230802155252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72465" y="0"/>
            <a:ext cx="4158615" cy="3119755"/>
          </a:xfrm>
          <a:prstGeom prst="rect">
            <a:avLst/>
          </a:prstGeom>
        </p:spPr>
      </p:pic>
      <p:pic>
        <p:nvPicPr>
          <p:cNvPr id="5" name="图片 4" descr="C:\Users\Administrator\Desktop\微信图片_20230802155243.jpg微信图片_2023080215524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43293" y="3500755"/>
            <a:ext cx="4157980" cy="3119755"/>
          </a:xfrm>
          <a:prstGeom prst="rect">
            <a:avLst/>
          </a:prstGeom>
        </p:spPr>
      </p:pic>
      <p:pic>
        <p:nvPicPr>
          <p:cNvPr id="8" name="图片 7" descr="C:\Users\Administrator\Desktop\微信图片_20230802155300.jpg微信图片_2023080215530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524818" y="3429000"/>
            <a:ext cx="4157980" cy="3119755"/>
          </a:xfrm>
          <a:prstGeom prst="rect">
            <a:avLst/>
          </a:prstGeom>
        </p:spPr>
      </p:pic>
      <p:sp>
        <p:nvSpPr>
          <p:cNvPr id="4" name="文本框 3"/>
          <p:cNvSpPr txBox="1"/>
          <p:nvPr>
            <p:custDataLst>
              <p:tags r:id="rId3"/>
            </p:custDataLst>
          </p:nvPr>
        </p:nvSpPr>
        <p:spPr>
          <a:xfrm>
            <a:off x="5101273" y="894248"/>
            <a:ext cx="6195978" cy="28892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dirty="0">
                <a:solidFill>
                  <a:srgbClr val="C00000"/>
                </a:solidFill>
              </a:rPr>
              <a:t>就餐楼排污管到塌陷，人工开挖维修方案：</a:t>
            </a:r>
          </a:p>
          <a:p>
            <a:r>
              <a:rPr lang="en-US" altLang="zh-CN" dirty="0">
                <a:solidFill>
                  <a:srgbClr val="C00000"/>
                </a:solidFill>
              </a:rPr>
              <a:t>1</a:t>
            </a:r>
            <a:r>
              <a:rPr lang="zh-CN" altLang="en-US" dirty="0">
                <a:solidFill>
                  <a:srgbClr val="C00000"/>
                </a:solidFill>
              </a:rPr>
              <a:t>、人工破路</a:t>
            </a:r>
            <a:r>
              <a:rPr lang="en-US" altLang="zh-CN" dirty="0">
                <a:solidFill>
                  <a:srgbClr val="C00000"/>
                </a:solidFill>
              </a:rPr>
              <a:t>20CM</a:t>
            </a:r>
            <a:r>
              <a:rPr lang="zh-CN" altLang="en-US" dirty="0">
                <a:solidFill>
                  <a:srgbClr val="C00000"/>
                </a:solidFill>
              </a:rPr>
              <a:t>厚，宽</a:t>
            </a:r>
            <a:r>
              <a:rPr lang="en-US" altLang="zh-CN" dirty="0">
                <a:solidFill>
                  <a:srgbClr val="C00000"/>
                </a:solidFill>
              </a:rPr>
              <a:t>80CM,</a:t>
            </a:r>
            <a:r>
              <a:rPr lang="zh-CN" altLang="en-US" dirty="0">
                <a:solidFill>
                  <a:srgbClr val="C00000"/>
                </a:solidFill>
              </a:rPr>
              <a:t>长</a:t>
            </a:r>
            <a:r>
              <a:rPr lang="en-US" altLang="zh-CN" dirty="0">
                <a:solidFill>
                  <a:srgbClr val="C00000"/>
                </a:solidFill>
              </a:rPr>
              <a:t>350CM</a:t>
            </a:r>
          </a:p>
          <a:p>
            <a:r>
              <a:rPr lang="en-US" altLang="zh-CN" dirty="0">
                <a:solidFill>
                  <a:srgbClr val="C00000"/>
                </a:solidFill>
              </a:rPr>
              <a:t>2</a:t>
            </a:r>
            <a:r>
              <a:rPr lang="zh-CN" altLang="en-US" dirty="0">
                <a:solidFill>
                  <a:srgbClr val="C00000"/>
                </a:solidFill>
              </a:rPr>
              <a:t>、人工挖土方及外运，</a:t>
            </a:r>
            <a:r>
              <a:rPr lang="en-US" altLang="zh-CN" dirty="0">
                <a:solidFill>
                  <a:srgbClr val="C00000"/>
                </a:solidFill>
              </a:rPr>
              <a:t>0.8*3.5*2</a:t>
            </a:r>
          </a:p>
          <a:p>
            <a:r>
              <a:rPr lang="en-US" altLang="zh-CN" dirty="0">
                <a:solidFill>
                  <a:srgbClr val="C00000"/>
                </a:solidFill>
              </a:rPr>
              <a:t>3</a:t>
            </a:r>
            <a:r>
              <a:rPr lang="zh-CN" altLang="en-US" dirty="0">
                <a:solidFill>
                  <a:srgbClr val="C00000"/>
                </a:solidFill>
              </a:rPr>
              <a:t>、更换</a:t>
            </a:r>
            <a:r>
              <a:rPr lang="en-US" altLang="zh-CN" dirty="0">
                <a:solidFill>
                  <a:srgbClr val="C00000"/>
                </a:solidFill>
              </a:rPr>
              <a:t>PE300</a:t>
            </a:r>
            <a:r>
              <a:rPr lang="zh-CN" altLang="en-US" dirty="0">
                <a:solidFill>
                  <a:srgbClr val="C00000"/>
                </a:solidFill>
              </a:rPr>
              <a:t>双壁波纹管</a:t>
            </a:r>
            <a:r>
              <a:rPr lang="en-US" altLang="zh-CN" dirty="0">
                <a:solidFill>
                  <a:srgbClr val="C00000"/>
                </a:solidFill>
              </a:rPr>
              <a:t>φ300=3.5</a:t>
            </a:r>
            <a:r>
              <a:rPr lang="zh-CN" altLang="en-US" dirty="0">
                <a:solidFill>
                  <a:srgbClr val="C00000"/>
                </a:solidFill>
              </a:rPr>
              <a:t>米</a:t>
            </a:r>
          </a:p>
          <a:p>
            <a:r>
              <a:rPr lang="en-US" altLang="zh-CN" dirty="0">
                <a:solidFill>
                  <a:srgbClr val="C00000"/>
                </a:solidFill>
              </a:rPr>
              <a:t>4</a:t>
            </a:r>
            <a:r>
              <a:rPr lang="zh-CN" altLang="en-US" dirty="0">
                <a:solidFill>
                  <a:srgbClr val="C00000"/>
                </a:solidFill>
              </a:rPr>
              <a:t>、人工夯实回填中砂至距管道上壁</a:t>
            </a:r>
            <a:r>
              <a:rPr lang="en-US" altLang="zh-CN" dirty="0">
                <a:solidFill>
                  <a:srgbClr val="C00000"/>
                </a:solidFill>
              </a:rPr>
              <a:t>50CM</a:t>
            </a:r>
            <a:r>
              <a:rPr lang="zh-CN" altLang="en-US" dirty="0">
                <a:solidFill>
                  <a:srgbClr val="C00000"/>
                </a:solidFill>
              </a:rPr>
              <a:t>后，回填</a:t>
            </a:r>
            <a:r>
              <a:rPr lang="en-US" altLang="zh-CN" dirty="0">
                <a:solidFill>
                  <a:srgbClr val="C00000"/>
                </a:solidFill>
              </a:rPr>
              <a:t>20CM</a:t>
            </a:r>
            <a:r>
              <a:rPr lang="zh-CN" altLang="en-US" dirty="0">
                <a:solidFill>
                  <a:srgbClr val="C00000"/>
                </a:solidFill>
              </a:rPr>
              <a:t>泥土压实</a:t>
            </a:r>
            <a:r>
              <a:rPr lang="zh-CN" altLang="en-US" dirty="0">
                <a:solidFill>
                  <a:srgbClr val="C00000"/>
                </a:solidFill>
                <a:sym typeface="+mn-ea"/>
              </a:rPr>
              <a:t>。</a:t>
            </a:r>
            <a:endParaRPr lang="en-US" altLang="zh-CN" dirty="0">
              <a:solidFill>
                <a:srgbClr val="C00000"/>
              </a:solidFill>
            </a:endParaRPr>
          </a:p>
          <a:p>
            <a:endParaRPr lang="zh-CN" altLang="en-US" sz="4000" dirty="0">
              <a:solidFill>
                <a:srgbClr val="C00000"/>
              </a:solidFill>
              <a:highlight>
                <a:srgbClr val="FFFF00"/>
              </a:highlight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>
            <a:extLst>
              <a:ext uri="{FF2B5EF4-FFF2-40B4-BE49-F238E27FC236}">
                <a16:creationId xmlns:a16="http://schemas.microsoft.com/office/drawing/2014/main" id="{25A8DB05-2578-0765-D439-EFC70DB906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5810" y="269049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altLang="zh-CN" dirty="0">
                <a:sym typeface="+mn-ea"/>
              </a:rPr>
              <a:t>15</a:t>
            </a:r>
            <a:r>
              <a:rPr lang="zh-CN" altLang="en-US" dirty="0">
                <a:sym typeface="+mn-ea"/>
              </a:rPr>
              <a:t>、厂区内消防灭火器失压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165659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微信图片_20230726092332">
            <a:extLst>
              <a:ext uri="{FF2B5EF4-FFF2-40B4-BE49-F238E27FC236}">
                <a16:creationId xmlns:a16="http://schemas.microsoft.com/office/drawing/2014/main" id="{7373CBB0-2783-BC3A-6EA4-5AF5D1FD7757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1160" y="1070351"/>
            <a:ext cx="5858510" cy="5351780"/>
          </a:xfrm>
          <a:prstGeom prst="rect">
            <a:avLst/>
          </a:prstGeom>
        </p:spPr>
      </p:pic>
      <p:cxnSp>
        <p:nvCxnSpPr>
          <p:cNvPr id="5" name="直接箭头连接符 4">
            <a:extLst>
              <a:ext uri="{FF2B5EF4-FFF2-40B4-BE49-F238E27FC236}">
                <a16:creationId xmlns:a16="http://schemas.microsoft.com/office/drawing/2014/main" id="{8B79DAFF-FC0D-FCF5-8EEE-3B3AFBC68DAC}"/>
              </a:ext>
            </a:extLst>
          </p:cNvPr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6433456" y="3655279"/>
            <a:ext cx="944497" cy="0"/>
          </a:xfrm>
          <a:prstGeom prst="straightConnector1">
            <a:avLst/>
          </a:prstGeom>
          <a:ln>
            <a:solidFill>
              <a:srgbClr val="C00000"/>
            </a:solidFill>
            <a:tailEnd type="arrow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6" name="矩形 5">
            <a:extLst>
              <a:ext uri="{FF2B5EF4-FFF2-40B4-BE49-F238E27FC236}">
                <a16:creationId xmlns:a16="http://schemas.microsoft.com/office/drawing/2014/main" id="{A5E58AFC-1D7C-1C1C-21F0-5CB68EFE06E6}"/>
              </a:ext>
            </a:extLst>
          </p:cNvPr>
          <p:cNvSpPr/>
          <p:nvPr/>
        </p:nvSpPr>
        <p:spPr>
          <a:xfrm>
            <a:off x="1048871" y="1228165"/>
            <a:ext cx="5384585" cy="4715435"/>
          </a:xfrm>
          <a:prstGeom prst="rect">
            <a:avLst/>
          </a:prstGeom>
          <a:noFill/>
          <a:ln w="28575"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4C61E06C-BF98-3F92-1991-385E8754D199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7377953" y="3158101"/>
            <a:ext cx="4814047" cy="278549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dirty="0">
                <a:solidFill>
                  <a:srgbClr val="C00000"/>
                </a:solidFill>
              </a:rPr>
              <a:t>厂区内失压灭火器重新充装合计</a:t>
            </a:r>
            <a:r>
              <a:rPr lang="en-US" altLang="zh-CN" dirty="0">
                <a:solidFill>
                  <a:srgbClr val="C00000"/>
                </a:solidFill>
              </a:rPr>
              <a:t>187</a:t>
            </a:r>
            <a:r>
              <a:rPr lang="zh-CN" altLang="en-US" dirty="0">
                <a:solidFill>
                  <a:srgbClr val="C00000"/>
                </a:solidFill>
              </a:rPr>
              <a:t>个，其中干粉灭火器</a:t>
            </a:r>
            <a:r>
              <a:rPr lang="en-US" altLang="zh-CN" dirty="0">
                <a:solidFill>
                  <a:srgbClr val="C00000"/>
                </a:solidFill>
              </a:rPr>
              <a:t>3</a:t>
            </a:r>
            <a:r>
              <a:rPr lang="zh-CN" altLang="en-US" dirty="0">
                <a:solidFill>
                  <a:srgbClr val="C00000"/>
                </a:solidFill>
              </a:rPr>
              <a:t>公斤</a:t>
            </a:r>
            <a:r>
              <a:rPr lang="en-US" altLang="zh-CN" dirty="0">
                <a:solidFill>
                  <a:srgbClr val="C00000"/>
                </a:solidFill>
              </a:rPr>
              <a:t>100</a:t>
            </a:r>
            <a:r>
              <a:rPr lang="zh-CN" altLang="en-US" dirty="0">
                <a:solidFill>
                  <a:srgbClr val="C00000"/>
                </a:solidFill>
              </a:rPr>
              <a:t>个（</a:t>
            </a:r>
            <a:r>
              <a:rPr lang="en-US" altLang="zh-CN" dirty="0">
                <a:solidFill>
                  <a:srgbClr val="C00000"/>
                </a:solidFill>
              </a:rPr>
              <a:t>MFZ/ABC3</a:t>
            </a:r>
            <a:r>
              <a:rPr lang="zh-CN" altLang="en-US" dirty="0">
                <a:solidFill>
                  <a:srgbClr val="C00000"/>
                </a:solidFill>
              </a:rPr>
              <a:t>），</a:t>
            </a:r>
            <a:r>
              <a:rPr lang="en-US" altLang="zh-CN" dirty="0">
                <a:solidFill>
                  <a:srgbClr val="C00000"/>
                </a:solidFill>
              </a:rPr>
              <a:t>4</a:t>
            </a:r>
            <a:r>
              <a:rPr lang="zh-CN" altLang="en-US" dirty="0">
                <a:solidFill>
                  <a:srgbClr val="C00000"/>
                </a:solidFill>
              </a:rPr>
              <a:t>公斤</a:t>
            </a:r>
            <a:r>
              <a:rPr lang="en-US" altLang="zh-CN" dirty="0">
                <a:solidFill>
                  <a:srgbClr val="C00000"/>
                </a:solidFill>
              </a:rPr>
              <a:t>75</a:t>
            </a:r>
            <a:r>
              <a:rPr lang="zh-CN" altLang="en-US" dirty="0">
                <a:solidFill>
                  <a:srgbClr val="C00000"/>
                </a:solidFill>
              </a:rPr>
              <a:t>个（</a:t>
            </a:r>
            <a:r>
              <a:rPr lang="en-US" altLang="zh-CN" dirty="0">
                <a:solidFill>
                  <a:srgbClr val="C00000"/>
                </a:solidFill>
              </a:rPr>
              <a:t>MFZ/ABC4</a:t>
            </a:r>
            <a:r>
              <a:rPr lang="zh-CN" altLang="en-US" dirty="0">
                <a:solidFill>
                  <a:srgbClr val="C00000"/>
                </a:solidFill>
              </a:rPr>
              <a:t>） ，</a:t>
            </a:r>
            <a:r>
              <a:rPr lang="en-US" altLang="zh-CN" dirty="0">
                <a:solidFill>
                  <a:srgbClr val="C00000"/>
                </a:solidFill>
              </a:rPr>
              <a:t>5</a:t>
            </a:r>
            <a:r>
              <a:rPr lang="zh-CN" altLang="en-US" dirty="0">
                <a:solidFill>
                  <a:srgbClr val="C00000"/>
                </a:solidFill>
              </a:rPr>
              <a:t>公斤</a:t>
            </a:r>
            <a:r>
              <a:rPr lang="en-US" altLang="zh-CN" dirty="0">
                <a:solidFill>
                  <a:srgbClr val="C00000"/>
                </a:solidFill>
              </a:rPr>
              <a:t>12</a:t>
            </a:r>
            <a:r>
              <a:rPr lang="zh-CN" altLang="en-US" dirty="0">
                <a:solidFill>
                  <a:srgbClr val="C00000"/>
                </a:solidFill>
              </a:rPr>
              <a:t>个（</a:t>
            </a:r>
            <a:r>
              <a:rPr lang="en-US" altLang="zh-CN" dirty="0">
                <a:solidFill>
                  <a:srgbClr val="C00000"/>
                </a:solidFill>
              </a:rPr>
              <a:t>MFZ/ABC5</a:t>
            </a:r>
            <a:r>
              <a:rPr lang="zh-CN" altLang="en-US" dirty="0">
                <a:solidFill>
                  <a:srgbClr val="C00000"/>
                </a:solidFill>
              </a:rPr>
              <a:t>）。</a:t>
            </a:r>
            <a:endParaRPr lang="zh-CN" altLang="en-US" sz="4000" dirty="0">
              <a:solidFill>
                <a:srgbClr val="C00000"/>
              </a:solidFill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73738097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NDJkOGY2YWY3ODRiNmFkNjJkNmFlYjliMTMwNjIxNmQifQ=="/>
  <p:tag name="KSO_WPP_MARK_KEY" val="06257b9e-6a10-48cc-a14d-efd02a63fd1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10800,&quot;width&quot;:11823}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d236c4f3-3608-498f-9a1f-b5933a13c892}"/>
  <p:tag name="TABLE_ENDDRAG_ORIGIN_RECT" val="215*387"/>
  <p:tag name="TABLE_ENDDRAG_RECT" val="219*137*215*387"/>
  <p:tag name="TABLE_AUTOADJUST_FLAG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10800,&quot;width&quot;:11823}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10800,&quot;width&quot;:11823}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238</TotalTime>
  <Words>1971</Words>
  <Application>Microsoft Office PowerPoint</Application>
  <PresentationFormat>宽屏</PresentationFormat>
  <Paragraphs>251</Paragraphs>
  <Slides>49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49</vt:i4>
      </vt:variant>
    </vt:vector>
  </HeadingPairs>
  <TitlesOfParts>
    <vt:vector size="54" baseType="lpstr">
      <vt:lpstr>宋体</vt:lpstr>
      <vt:lpstr>微软雅黑</vt:lpstr>
      <vt:lpstr>Arial</vt:lpstr>
      <vt:lpstr>Calibri</vt:lpstr>
      <vt:lpstr>Office 主题</vt:lpstr>
      <vt:lpstr>岳阳城陵矶综合保税区年生产1300万台喷墨打印机项目生产区维修工程方案</vt:lpstr>
      <vt:lpstr>项目汇总</vt:lpstr>
      <vt:lpstr>1、消防水炮</vt:lpstr>
      <vt:lpstr>PowerPoint 演示文稿</vt:lpstr>
      <vt:lpstr>2、应急照明</vt:lpstr>
      <vt:lpstr>应急灯施工方案</vt:lpstr>
      <vt:lpstr>精密一厂应急灯路径及配电柜布局图</vt:lpstr>
      <vt:lpstr>精密二厂应急灯路径及配电柜布局图</vt:lpstr>
      <vt:lpstr>3、水箱外保温脱落</vt:lpstr>
      <vt:lpstr>PowerPoint 演示文稿</vt:lpstr>
      <vt:lpstr>4、消防双电源其中一组电源短路跳闸</vt:lpstr>
      <vt:lpstr>PowerPoint 演示文稿</vt:lpstr>
      <vt:lpstr>5、湿式报警阀信号开关</vt:lpstr>
      <vt:lpstr>思源馆湿式报警阀开关故障需更换，湿式报警阀ZSFZ-100 </vt:lpstr>
      <vt:lpstr>6、扩音器</vt:lpstr>
      <vt:lpstr>精密一厂扩音器增加位置</vt:lpstr>
      <vt:lpstr> 精密二厂扩音器增加位置</vt:lpstr>
      <vt:lpstr>7、玻璃</vt:lpstr>
      <vt:lpstr>PowerPoint 演示文稿</vt:lpstr>
      <vt:lpstr>8、钢结构除锈</vt:lpstr>
      <vt:lpstr>PowerPoint 演示文稿</vt:lpstr>
      <vt:lpstr>9、成型厂伸缩缝钢板</vt:lpstr>
      <vt:lpstr>PowerPoint 演示文稿</vt:lpstr>
      <vt:lpstr>PowerPoint 演示文稿</vt:lpstr>
      <vt:lpstr>PowerPoint 演示文稿</vt:lpstr>
      <vt:lpstr>PowerPoint 演示文稿</vt:lpstr>
      <vt:lpstr>10、成型厂地面分隔缝填缝磨损</vt:lpstr>
      <vt:lpstr>PowerPoint 演示文稿</vt:lpstr>
      <vt:lpstr>PowerPoint 演示文稿</vt:lpstr>
      <vt:lpstr>PowerPoint 演示文稿</vt:lpstr>
      <vt:lpstr>11、光电厂地面及钢板维修事项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12、路灯不亮、人行道塌陷</vt:lpstr>
      <vt:lpstr>PowerPoint 演示文稿</vt:lpstr>
      <vt:lpstr>13、 9栋下水管破裂</vt:lpstr>
      <vt:lpstr>PowerPoint 演示文稿</vt:lpstr>
      <vt:lpstr>14、就餐楼排污管道塌陷维修</vt:lpstr>
      <vt:lpstr>PowerPoint 演示文稿</vt:lpstr>
      <vt:lpstr>15、厂区内消防灭火器失压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岳阳城陵矶综合保税区年生产1300万台喷墨打印机项目生产区维修工程方案</dc:title>
  <dc:creator>Administrator</dc:creator>
  <cp:lastModifiedBy>Administrator</cp:lastModifiedBy>
  <cp:revision>68</cp:revision>
  <dcterms:created xsi:type="dcterms:W3CDTF">2023-07-26T00:43:00Z</dcterms:created>
  <dcterms:modified xsi:type="dcterms:W3CDTF">2023-11-08T01:55:29Z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2967A0BD1152418A8CBBCFBD1CDCDAE2_13</vt:lpwstr>
  </property>
  <property fmtid="{D5CDD505-2E9C-101B-9397-08002B2CF9AE}" pid="3" name="KSOProductBuildVer">
    <vt:lpwstr>2052-11.1.0.14036</vt:lpwstr>
  </property>
</Properties>
</file>